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notesMasterIdLst>
    <p:notesMasterId r:id="rId77"/>
  </p:notesMasterIdLst>
  <p:sldIdLst>
    <p:sldId id="544" r:id="rId2"/>
    <p:sldId id="545" r:id="rId3"/>
    <p:sldId id="547" r:id="rId4"/>
    <p:sldId id="629" r:id="rId5"/>
    <p:sldId id="575" r:id="rId6"/>
    <p:sldId id="577" r:id="rId7"/>
    <p:sldId id="581" r:id="rId8"/>
    <p:sldId id="578" r:id="rId9"/>
    <p:sldId id="579" r:id="rId10"/>
    <p:sldId id="580" r:id="rId11"/>
    <p:sldId id="554" r:id="rId12"/>
    <p:sldId id="555" r:id="rId13"/>
    <p:sldId id="584" r:id="rId14"/>
    <p:sldId id="556" r:id="rId15"/>
    <p:sldId id="557" r:id="rId16"/>
    <p:sldId id="558" r:id="rId17"/>
    <p:sldId id="559" r:id="rId18"/>
    <p:sldId id="560" r:id="rId19"/>
    <p:sldId id="561" r:id="rId20"/>
    <p:sldId id="562" r:id="rId21"/>
    <p:sldId id="563" r:id="rId22"/>
    <p:sldId id="564" r:id="rId23"/>
    <p:sldId id="565" r:id="rId24"/>
    <p:sldId id="566" r:id="rId25"/>
    <p:sldId id="567" r:id="rId26"/>
    <p:sldId id="568" r:id="rId27"/>
    <p:sldId id="582" r:id="rId28"/>
    <p:sldId id="586" r:id="rId29"/>
    <p:sldId id="588" r:id="rId30"/>
    <p:sldId id="589" r:id="rId31"/>
    <p:sldId id="415" r:id="rId32"/>
    <p:sldId id="542" r:id="rId33"/>
    <p:sldId id="543" r:id="rId34"/>
    <p:sldId id="424" r:id="rId35"/>
    <p:sldId id="506" r:id="rId36"/>
    <p:sldId id="507" r:id="rId37"/>
    <p:sldId id="628" r:id="rId38"/>
    <p:sldId id="630" r:id="rId39"/>
    <p:sldId id="631" r:id="rId40"/>
    <p:sldId id="435" r:id="rId41"/>
    <p:sldId id="606" r:id="rId42"/>
    <p:sldId id="607" r:id="rId43"/>
    <p:sldId id="571" r:id="rId44"/>
    <p:sldId id="572" r:id="rId45"/>
    <p:sldId id="574" r:id="rId46"/>
    <p:sldId id="590" r:id="rId47"/>
    <p:sldId id="591" r:id="rId48"/>
    <p:sldId id="592" r:id="rId49"/>
    <p:sldId id="609" r:id="rId50"/>
    <p:sldId id="510" r:id="rId51"/>
    <p:sldId id="512" r:id="rId52"/>
    <p:sldId id="513" r:id="rId53"/>
    <p:sldId id="515" r:id="rId54"/>
    <p:sldId id="516" r:id="rId55"/>
    <p:sldId id="517" r:id="rId56"/>
    <p:sldId id="518" r:id="rId57"/>
    <p:sldId id="519" r:id="rId58"/>
    <p:sldId id="520" r:id="rId59"/>
    <p:sldId id="528" r:id="rId60"/>
    <p:sldId id="613" r:id="rId61"/>
    <p:sldId id="618" r:id="rId62"/>
    <p:sldId id="619" r:id="rId63"/>
    <p:sldId id="620" r:id="rId64"/>
    <p:sldId id="621" r:id="rId65"/>
    <p:sldId id="622" r:id="rId66"/>
    <p:sldId id="529" r:id="rId67"/>
    <p:sldId id="530" r:id="rId68"/>
    <p:sldId id="532" r:id="rId69"/>
    <p:sldId id="536" r:id="rId70"/>
    <p:sldId id="534" r:id="rId71"/>
    <p:sldId id="623" r:id="rId72"/>
    <p:sldId id="624" r:id="rId73"/>
    <p:sldId id="625" r:id="rId74"/>
    <p:sldId id="626" r:id="rId75"/>
    <p:sldId id="627" r:id="rId76"/>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Franklin Gothic Book" pitchFamily="34" charset="0"/>
        <a:ea typeface="黑体" pitchFamily="49" charset="-122"/>
        <a:cs typeface="+mn-cs"/>
      </a:defRPr>
    </a:lvl1pPr>
    <a:lvl2pPr marL="457200" algn="l" rtl="0" eaLnBrk="0" fontAlgn="base" hangingPunct="0">
      <a:spcBef>
        <a:spcPct val="0"/>
      </a:spcBef>
      <a:spcAft>
        <a:spcPct val="0"/>
      </a:spcAft>
      <a:defRPr sz="2400" kern="1200">
        <a:solidFill>
          <a:schemeClr val="tx1"/>
        </a:solidFill>
        <a:latin typeface="Franklin Gothic Book" pitchFamily="34" charset="0"/>
        <a:ea typeface="黑体" pitchFamily="49" charset="-122"/>
        <a:cs typeface="+mn-cs"/>
      </a:defRPr>
    </a:lvl2pPr>
    <a:lvl3pPr marL="914400" algn="l" rtl="0" eaLnBrk="0" fontAlgn="base" hangingPunct="0">
      <a:spcBef>
        <a:spcPct val="0"/>
      </a:spcBef>
      <a:spcAft>
        <a:spcPct val="0"/>
      </a:spcAft>
      <a:defRPr sz="2400" kern="1200">
        <a:solidFill>
          <a:schemeClr val="tx1"/>
        </a:solidFill>
        <a:latin typeface="Franklin Gothic Book" pitchFamily="34" charset="0"/>
        <a:ea typeface="黑体" pitchFamily="49" charset="-122"/>
        <a:cs typeface="+mn-cs"/>
      </a:defRPr>
    </a:lvl3pPr>
    <a:lvl4pPr marL="1371600" algn="l" rtl="0" eaLnBrk="0" fontAlgn="base" hangingPunct="0">
      <a:spcBef>
        <a:spcPct val="0"/>
      </a:spcBef>
      <a:spcAft>
        <a:spcPct val="0"/>
      </a:spcAft>
      <a:defRPr sz="2400" kern="1200">
        <a:solidFill>
          <a:schemeClr val="tx1"/>
        </a:solidFill>
        <a:latin typeface="Franklin Gothic Book" pitchFamily="34" charset="0"/>
        <a:ea typeface="黑体" pitchFamily="49" charset="-122"/>
        <a:cs typeface="+mn-cs"/>
      </a:defRPr>
    </a:lvl4pPr>
    <a:lvl5pPr marL="1828800" algn="l" rtl="0" eaLnBrk="0" fontAlgn="base" hangingPunct="0">
      <a:spcBef>
        <a:spcPct val="0"/>
      </a:spcBef>
      <a:spcAft>
        <a:spcPct val="0"/>
      </a:spcAft>
      <a:defRPr sz="2400" kern="1200">
        <a:solidFill>
          <a:schemeClr val="tx1"/>
        </a:solidFill>
        <a:latin typeface="Franklin Gothic Book" pitchFamily="34" charset="0"/>
        <a:ea typeface="黑体" pitchFamily="49" charset="-122"/>
        <a:cs typeface="+mn-cs"/>
      </a:defRPr>
    </a:lvl5pPr>
    <a:lvl6pPr marL="2286000" algn="l" defTabSz="914400" rtl="0" eaLnBrk="1" latinLnBrk="0" hangingPunct="1">
      <a:defRPr sz="2400" kern="1200">
        <a:solidFill>
          <a:schemeClr val="tx1"/>
        </a:solidFill>
        <a:latin typeface="Franklin Gothic Book" pitchFamily="34" charset="0"/>
        <a:ea typeface="黑体" pitchFamily="49" charset="-122"/>
        <a:cs typeface="+mn-cs"/>
      </a:defRPr>
    </a:lvl6pPr>
    <a:lvl7pPr marL="2743200" algn="l" defTabSz="914400" rtl="0" eaLnBrk="1" latinLnBrk="0" hangingPunct="1">
      <a:defRPr sz="2400" kern="1200">
        <a:solidFill>
          <a:schemeClr val="tx1"/>
        </a:solidFill>
        <a:latin typeface="Franklin Gothic Book" pitchFamily="34" charset="0"/>
        <a:ea typeface="黑体" pitchFamily="49" charset="-122"/>
        <a:cs typeface="+mn-cs"/>
      </a:defRPr>
    </a:lvl7pPr>
    <a:lvl8pPr marL="3200400" algn="l" defTabSz="914400" rtl="0" eaLnBrk="1" latinLnBrk="0" hangingPunct="1">
      <a:defRPr sz="2400" kern="1200">
        <a:solidFill>
          <a:schemeClr val="tx1"/>
        </a:solidFill>
        <a:latin typeface="Franklin Gothic Book" pitchFamily="34" charset="0"/>
        <a:ea typeface="黑体" pitchFamily="49" charset="-122"/>
        <a:cs typeface="+mn-cs"/>
      </a:defRPr>
    </a:lvl8pPr>
    <a:lvl9pPr marL="3657600" algn="l" defTabSz="914400" rtl="0" eaLnBrk="1" latinLnBrk="0" hangingPunct="1">
      <a:defRPr sz="2400" kern="1200">
        <a:solidFill>
          <a:schemeClr val="tx1"/>
        </a:solidFill>
        <a:latin typeface="Franklin Gothic Book" pitchFamily="34" charset="0"/>
        <a:ea typeface="黑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ECFF"/>
    <a:srgbClr val="990000"/>
    <a:srgbClr val="9900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7" autoAdjust="0"/>
    <p:restoredTop sz="83690" autoAdjust="0"/>
  </p:normalViewPr>
  <p:slideViewPr>
    <p:cSldViewPr>
      <p:cViewPr varScale="1">
        <p:scale>
          <a:sx n="76" d="100"/>
          <a:sy n="76" d="100"/>
        </p:scale>
        <p:origin x="1080" y="48"/>
      </p:cViewPr>
      <p:guideLst>
        <p:guide orient="horz" pos="2160"/>
        <p:guide pos="2880"/>
      </p:guideLst>
    </p:cSldViewPr>
  </p:slideViewPr>
  <p:outlineViewPr>
    <p:cViewPr>
      <p:scale>
        <a:sx n="33" d="100"/>
        <a:sy n="33" d="100"/>
      </p:scale>
      <p:origin x="0" y="3414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kumimoji="1" sz="1200">
                <a:latin typeface="Times New Roman" pitchFamily="18"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Tx/>
              <a:buNone/>
              <a:defRPr kumimoji="1" sz="1200">
                <a:latin typeface="Times New Roman" pitchFamily="18" charset="0"/>
                <a:ea typeface="宋体" pitchFamily="2" charset="-122"/>
              </a:defRPr>
            </a:lvl1pPr>
          </a:lstStyle>
          <a:p>
            <a:pPr>
              <a:defRPr/>
            </a:pPr>
            <a:fld id="{9A34155E-B3C5-4B89-9726-F52B74E60B0B}" type="datetimeFigureOut">
              <a:rPr lang="zh-CN" altLang="en-US"/>
              <a:pPr>
                <a:defRPr/>
              </a:pPr>
              <a:t>2020/6/5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Tx/>
              <a:buNone/>
              <a:defRPr kumimoji="1" sz="1200">
                <a:latin typeface="Times New Roman" pitchFamily="18"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noProof="1" smtClean="0">
                <a:latin typeface="Times New Roman" pitchFamily="18" charset="0"/>
                <a:ea typeface="宋体" pitchFamily="2" charset="-122"/>
              </a:defRPr>
            </a:lvl1pPr>
          </a:lstStyle>
          <a:p>
            <a:pPr>
              <a:defRPr/>
            </a:pPr>
            <a:fld id="{53E74CBB-043E-41BE-A37E-8C7AAA14275E}" type="slidenum">
              <a:rPr altLang="en-US"/>
              <a:pPr>
                <a:defRPr/>
              </a:pPr>
              <a:t>‹#›</a:t>
            </a:fld>
            <a:endParaRPr lang="zh-CN" altLang="en-US"/>
          </a:p>
        </p:txBody>
      </p:sp>
    </p:spTree>
    <p:extLst>
      <p:ext uri="{BB962C8B-B14F-4D97-AF65-F5344CB8AC3E}">
        <p14:creationId xmlns:p14="http://schemas.microsoft.com/office/powerpoint/2010/main" val="1493386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Franklin Gothic Book" pitchFamily="34" charset="0"/>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Franklin Gothic Book" pitchFamily="34" charset="0"/>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Franklin Gothic Book" pitchFamily="34" charset="0"/>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Franklin Gothic Book" pitchFamily="34" charset="0"/>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Franklin Gothic Book" pitchFamily="34" charset="0"/>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1ABED0C0-0F8B-4AC7-AA05-50670FC3B180}" type="slidenum">
              <a:rPr altLang="zh-CN" sz="1200">
                <a:solidFill>
                  <a:prstClr val="black"/>
                </a:solidFill>
                <a:latin typeface="Times New Roman" pitchFamily="18" charset="0"/>
                <a:ea typeface="宋体" pitchFamily="2" charset="-122"/>
              </a:rPr>
              <a:pPr/>
              <a:t>4</a:t>
            </a:fld>
            <a:endParaRPr lang="zh-CN" altLang="en-US" sz="1200">
              <a:solidFill>
                <a:prstClr val="black"/>
              </a:solidFill>
              <a:latin typeface="Times New Roman" pitchFamily="18" charset="0"/>
              <a:ea typeface="宋体" pitchFamily="2" charset="-122"/>
            </a:endParaRPr>
          </a:p>
        </p:txBody>
      </p:sp>
    </p:spTree>
    <p:extLst>
      <p:ext uri="{BB962C8B-B14F-4D97-AF65-F5344CB8AC3E}">
        <p14:creationId xmlns:p14="http://schemas.microsoft.com/office/powerpoint/2010/main" val="2275535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9415FD58-8648-46DC-BB66-F31738A695C7}" type="slidenum">
              <a:rPr altLang="zh-CN" sz="1200">
                <a:latin typeface="Times New Roman" pitchFamily="18" charset="0"/>
                <a:ea typeface="宋体" pitchFamily="2" charset="-122"/>
              </a:rPr>
              <a:pPr/>
              <a:t>68</a:t>
            </a:fld>
            <a:endParaRPr lang="zh-CN" altLang="en-US" sz="1200">
              <a:latin typeface="Times New Roman" pitchFamily="18" charset="0"/>
              <a:ea typeface="宋体" pitchFamily="2" charset="-122"/>
            </a:endParaRPr>
          </a:p>
        </p:txBody>
      </p:sp>
    </p:spTree>
    <p:extLst>
      <p:ext uri="{BB962C8B-B14F-4D97-AF65-F5344CB8AC3E}">
        <p14:creationId xmlns:p14="http://schemas.microsoft.com/office/powerpoint/2010/main" val="1138214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3E74CBB-043E-41BE-A37E-8C7AAA14275E}" type="slidenum">
              <a:rPr lang="en-US" altLang="zh-CN" smtClean="0"/>
              <a:pPr>
                <a:defRPr/>
              </a:pPr>
              <a:t>72</a:t>
            </a:fld>
            <a:endParaRPr lang="zh-CN" altLang="en-US"/>
          </a:p>
        </p:txBody>
      </p:sp>
    </p:spTree>
    <p:extLst>
      <p:ext uri="{BB962C8B-B14F-4D97-AF65-F5344CB8AC3E}">
        <p14:creationId xmlns:p14="http://schemas.microsoft.com/office/powerpoint/2010/main" val="105761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B4568172-F91F-43B2-95D3-A43E16CF0469}" type="slidenum">
              <a:rPr altLang="en-US" sz="1200">
                <a:solidFill>
                  <a:prstClr val="black"/>
                </a:solidFill>
                <a:latin typeface="Times New Roman" pitchFamily="18" charset="0"/>
                <a:ea typeface="宋体" pitchFamily="2" charset="-122"/>
              </a:rPr>
              <a:pPr/>
              <a:t>11</a:t>
            </a:fld>
            <a:endParaRPr lang="zh-CN" altLang="en-US" sz="1200">
              <a:solidFill>
                <a:prstClr val="black"/>
              </a:solidFill>
            </a:endParaRPr>
          </a:p>
        </p:txBody>
      </p:sp>
    </p:spTree>
    <p:extLst>
      <p:ext uri="{BB962C8B-B14F-4D97-AF65-F5344CB8AC3E}">
        <p14:creationId xmlns:p14="http://schemas.microsoft.com/office/powerpoint/2010/main" val="428685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59BAF853-D952-4D70-B002-E3245EB582A7}" type="slidenum">
              <a:rPr altLang="en-US" sz="1200">
                <a:solidFill>
                  <a:prstClr val="black"/>
                </a:solidFill>
                <a:latin typeface="Times New Roman" pitchFamily="18" charset="0"/>
                <a:ea typeface="宋体" pitchFamily="2" charset="-122"/>
              </a:rPr>
              <a:pPr/>
              <a:t>16</a:t>
            </a:fld>
            <a:endParaRPr lang="zh-CN" altLang="en-US" sz="1200">
              <a:solidFill>
                <a:prstClr val="black"/>
              </a:solidFill>
            </a:endParaRPr>
          </a:p>
        </p:txBody>
      </p:sp>
    </p:spTree>
    <p:extLst>
      <p:ext uri="{BB962C8B-B14F-4D97-AF65-F5344CB8AC3E}">
        <p14:creationId xmlns:p14="http://schemas.microsoft.com/office/powerpoint/2010/main" val="402350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B718B448-3028-49D6-A1C7-A7EDE7302B80}" type="slidenum">
              <a:rPr altLang="zh-CN" sz="1200">
                <a:solidFill>
                  <a:prstClr val="black"/>
                </a:solidFill>
                <a:latin typeface="Times New Roman" pitchFamily="18" charset="0"/>
                <a:ea typeface="宋体" pitchFamily="2" charset="-122"/>
              </a:rPr>
              <a:pPr/>
              <a:t>18</a:t>
            </a:fld>
            <a:endParaRPr lang="zh-CN" altLang="en-US" sz="1200">
              <a:solidFill>
                <a:prstClr val="black"/>
              </a:solidFill>
              <a:latin typeface="Times New Roman" pitchFamily="18" charset="0"/>
              <a:ea typeface="宋体" pitchFamily="2" charset="-122"/>
            </a:endParaRPr>
          </a:p>
        </p:txBody>
      </p:sp>
    </p:spTree>
    <p:extLst>
      <p:ext uri="{BB962C8B-B14F-4D97-AF65-F5344CB8AC3E}">
        <p14:creationId xmlns:p14="http://schemas.microsoft.com/office/powerpoint/2010/main" val="211194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C40EDB17-652D-4819-865D-2735AA404AFC}" type="slidenum">
              <a:rPr altLang="en-US" sz="1200">
                <a:latin typeface="Times New Roman" pitchFamily="18" charset="0"/>
                <a:ea typeface="宋体" pitchFamily="2" charset="-122"/>
              </a:rPr>
              <a:pPr/>
              <a:t>35</a:t>
            </a:fld>
            <a:endParaRPr lang="zh-CN" altLang="en-US" sz="1200"/>
          </a:p>
        </p:txBody>
      </p:sp>
    </p:spTree>
    <p:extLst>
      <p:ext uri="{BB962C8B-B14F-4D97-AF65-F5344CB8AC3E}">
        <p14:creationId xmlns:p14="http://schemas.microsoft.com/office/powerpoint/2010/main" val="94284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30472A4A-6732-47F5-953C-8657C6A80FAA}" type="slidenum">
              <a:rPr altLang="zh-CN" sz="1200">
                <a:latin typeface="Times New Roman" pitchFamily="18" charset="0"/>
                <a:ea typeface="宋体" pitchFamily="2" charset="-122"/>
              </a:rPr>
              <a:pPr/>
              <a:t>36</a:t>
            </a:fld>
            <a:endParaRPr lang="zh-CN" altLang="en-US" sz="1200">
              <a:latin typeface="Times New Roman" pitchFamily="18" charset="0"/>
              <a:ea typeface="宋体" pitchFamily="2" charset="-122"/>
            </a:endParaRPr>
          </a:p>
        </p:txBody>
      </p:sp>
    </p:spTree>
    <p:extLst>
      <p:ext uri="{BB962C8B-B14F-4D97-AF65-F5344CB8AC3E}">
        <p14:creationId xmlns:p14="http://schemas.microsoft.com/office/powerpoint/2010/main" val="134052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B120A188-ADE6-4A29-89A4-6D0955A7A417}" type="slidenum">
              <a:rPr altLang="zh-CN" sz="1200">
                <a:latin typeface="Times New Roman" pitchFamily="18" charset="0"/>
                <a:ea typeface="宋体" pitchFamily="2" charset="-122"/>
              </a:rPr>
              <a:pPr/>
              <a:t>51</a:t>
            </a:fld>
            <a:endParaRPr lang="zh-CN" altLang="zh-CN" sz="1200">
              <a:latin typeface="Times New Roman" pitchFamily="18" charset="0"/>
              <a:ea typeface="宋体" pitchFamily="2" charset="-122"/>
            </a:endParaRPr>
          </a:p>
        </p:txBody>
      </p:sp>
    </p:spTree>
    <p:extLst>
      <p:ext uri="{BB962C8B-B14F-4D97-AF65-F5344CB8AC3E}">
        <p14:creationId xmlns:p14="http://schemas.microsoft.com/office/powerpoint/2010/main" val="34115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83C234D9-F1C7-49AB-8144-8564B40F5AFD}" type="slidenum">
              <a:rPr altLang="zh-CN" sz="1200">
                <a:latin typeface="Times New Roman" pitchFamily="18" charset="0"/>
                <a:ea typeface="宋体" pitchFamily="2" charset="-122"/>
              </a:rPr>
              <a:pPr/>
              <a:t>52</a:t>
            </a:fld>
            <a:endParaRPr lang="zh-CN" altLang="zh-CN" sz="1200">
              <a:latin typeface="Times New Roman" pitchFamily="18" charset="0"/>
              <a:ea typeface="宋体" pitchFamily="2" charset="-122"/>
            </a:endParaRPr>
          </a:p>
        </p:txBody>
      </p:sp>
    </p:spTree>
    <p:extLst>
      <p:ext uri="{BB962C8B-B14F-4D97-AF65-F5344CB8AC3E}">
        <p14:creationId xmlns:p14="http://schemas.microsoft.com/office/powerpoint/2010/main" val="251134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Franklin Gothic Book" pitchFamily="34" charset="0"/>
                <a:ea typeface="黑体" pitchFamily="49" charset="-122"/>
              </a:defRPr>
            </a:lvl1pPr>
            <a:lvl2pPr marL="742950" indent="-285750">
              <a:defRPr sz="2400">
                <a:solidFill>
                  <a:schemeClr val="tx1"/>
                </a:solidFill>
                <a:latin typeface="Franklin Gothic Book" pitchFamily="34" charset="0"/>
                <a:ea typeface="黑体" pitchFamily="49" charset="-122"/>
              </a:defRPr>
            </a:lvl2pPr>
            <a:lvl3pPr marL="1143000" indent="-228600">
              <a:defRPr sz="2400">
                <a:solidFill>
                  <a:schemeClr val="tx1"/>
                </a:solidFill>
                <a:latin typeface="Franklin Gothic Book" pitchFamily="34" charset="0"/>
                <a:ea typeface="黑体" pitchFamily="49" charset="-122"/>
              </a:defRPr>
            </a:lvl3pPr>
            <a:lvl4pPr marL="1600200" indent="-228600">
              <a:defRPr sz="2400">
                <a:solidFill>
                  <a:schemeClr val="tx1"/>
                </a:solidFill>
                <a:latin typeface="Franklin Gothic Book" pitchFamily="34" charset="0"/>
                <a:ea typeface="黑体" pitchFamily="49" charset="-122"/>
              </a:defRPr>
            </a:lvl4pPr>
            <a:lvl5pPr marL="2057400" indent="-228600">
              <a:defRPr sz="2400">
                <a:solidFill>
                  <a:schemeClr val="tx1"/>
                </a:solidFill>
                <a:latin typeface="Franklin Gothic Book" pitchFamily="34" charset="0"/>
                <a:ea typeface="黑体" pitchFamily="49" charset="-122"/>
              </a:defRPr>
            </a:lvl5pPr>
            <a:lvl6pPr marL="25146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6pPr>
            <a:lvl7pPr marL="29718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7pPr>
            <a:lvl8pPr marL="34290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8pPr>
            <a:lvl9pPr marL="3886200" indent="-228600" eaLnBrk="0" fontAlgn="base" hangingPunct="0">
              <a:spcBef>
                <a:spcPct val="0"/>
              </a:spcBef>
              <a:spcAft>
                <a:spcPct val="0"/>
              </a:spcAft>
              <a:defRPr sz="2400">
                <a:solidFill>
                  <a:schemeClr val="tx1"/>
                </a:solidFill>
                <a:latin typeface="Franklin Gothic Book" pitchFamily="34" charset="0"/>
                <a:ea typeface="黑体" pitchFamily="49" charset="-122"/>
              </a:defRPr>
            </a:lvl9pPr>
          </a:lstStyle>
          <a:p>
            <a:fld id="{D01943BF-A9C3-4081-A7B0-002D85AD4F9E}" type="slidenum">
              <a:rPr altLang="en-US" sz="1200">
                <a:latin typeface="Times New Roman" pitchFamily="18" charset="0"/>
                <a:ea typeface="宋体" pitchFamily="2" charset="-122"/>
              </a:rPr>
              <a:pPr/>
              <a:t>56</a:t>
            </a:fld>
            <a:endParaRPr lang="zh-CN" altLang="en-US" sz="1200"/>
          </a:p>
        </p:txBody>
      </p:sp>
    </p:spTree>
    <p:extLst>
      <p:ext uri="{BB962C8B-B14F-4D97-AF65-F5344CB8AC3E}">
        <p14:creationId xmlns:p14="http://schemas.microsoft.com/office/powerpoint/2010/main" val="288008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48386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96895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1863387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304800"/>
            <a:ext cx="19240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197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162186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b="1" i="0" baseline="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7628" y="1052802"/>
            <a:ext cx="8928744" cy="5084430"/>
          </a:xfrm>
        </p:spPr>
        <p:txBody>
          <a:bodyPr/>
          <a:lstStyle>
            <a:lvl1pPr marL="0" indent="612000">
              <a:buNone/>
              <a:defRPr sz="2400" b="1" i="0" baseline="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ftr" sz="quarter" idx="10"/>
          </p:nvPr>
        </p:nvSpPr>
        <p:spPr>
          <a:xfrm>
            <a:off x="3203886" y="6376895"/>
            <a:ext cx="2895600" cy="457200"/>
          </a:xfrm>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86059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a:defRPr/>
            </a:pPr>
            <a:r>
              <a:rPr lang="en-US" altLang="zh-CN" smtClean="0">
                <a:ea typeface="宋体" pitchFamily="2" charset="-122"/>
              </a:rPr>
              <a:t>1</a:t>
            </a:r>
            <a:endParaRPr lang="en-US" altLang="zh-CN">
              <a:ea typeface="宋体" pitchFamily="2" charset="-122"/>
            </a:endParaRPr>
          </a:p>
        </p:txBody>
      </p:sp>
    </p:spTree>
    <p:extLst>
      <p:ext uri="{BB962C8B-B14F-4D97-AF65-F5344CB8AC3E}">
        <p14:creationId xmlns:p14="http://schemas.microsoft.com/office/powerpoint/2010/main" val="154680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233582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23840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027490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67794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4038927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1297377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95000"/>
          </a:schemeClr>
        </a:solidFill>
        <a:effectLst/>
      </p:bgPr>
    </p:bg>
    <p:spTree>
      <p:nvGrpSpPr>
        <p:cNvPr id="1" name=""/>
        <p:cNvGrpSpPr/>
        <p:nvPr/>
      </p:nvGrpSpPr>
      <p:grpSpPr>
        <a:xfrm>
          <a:off x="0" y="0"/>
          <a:ext cx="0" cy="0"/>
          <a:chOff x="0" y="0"/>
          <a:chExt cx="0" cy="0"/>
        </a:xfrm>
      </p:grpSpPr>
      <p:sp>
        <p:nvSpPr>
          <p:cNvPr id="8194" name="Rectangle 2"/>
          <p:cNvSpPr>
            <a:spLocks noChangeArrowheads="1"/>
          </p:cNvSpPr>
          <p:nvPr userDrawn="1"/>
        </p:nvSpPr>
        <p:spPr bwMode="auto">
          <a:xfrm>
            <a:off x="0" y="0"/>
            <a:ext cx="9144000" cy="260350"/>
          </a:xfrm>
          <a:prstGeom prst="rect">
            <a:avLst/>
          </a:prstGeom>
          <a:gradFill rotWithShape="1">
            <a:gsLst>
              <a:gs pos="0">
                <a:srgbClr val="33CCFF"/>
              </a:gs>
              <a:gs pos="100000">
                <a:schemeClr val="bg1"/>
              </a:gs>
            </a:gsLst>
            <a:lin ang="5400000" scaled="1"/>
          </a:gradFill>
          <a:ln w="9525">
            <a:noFill/>
            <a:miter lim="800000"/>
            <a:headEnd/>
            <a:tailEnd/>
          </a:ln>
          <a:effectLst/>
        </p:spPr>
        <p:txBody>
          <a:bodyPr wrap="none" anchor="ctr"/>
          <a:lstStyle/>
          <a:p>
            <a:pPr eaLnBrk="1" hangingPunct="1">
              <a:defRPr/>
            </a:pPr>
            <a:endParaRPr lang="zh-CN" altLang="en-US" sz="6000">
              <a:solidFill>
                <a:srgbClr val="000000"/>
              </a:solidFill>
              <a:latin typeface="Arial" charset="0"/>
              <a:ea typeface="宋体" pitchFamily="2" charset="-122"/>
            </a:endParaRPr>
          </a:p>
        </p:txBody>
      </p:sp>
      <p:sp>
        <p:nvSpPr>
          <p:cNvPr id="8195" name="Rectangle 3"/>
          <p:cNvSpPr>
            <a:spLocks noChangeArrowheads="1"/>
          </p:cNvSpPr>
          <p:nvPr userDrawn="1"/>
        </p:nvSpPr>
        <p:spPr bwMode="auto">
          <a:xfrm>
            <a:off x="0" y="6524625"/>
            <a:ext cx="9144000" cy="333375"/>
          </a:xfrm>
          <a:prstGeom prst="rect">
            <a:avLst/>
          </a:prstGeom>
          <a:solidFill>
            <a:srgbClr val="122D62"/>
          </a:solidFill>
          <a:ln w="9525">
            <a:noFill/>
            <a:miter lim="800000"/>
            <a:headEnd/>
            <a:tailEnd/>
          </a:ln>
          <a:effectLst/>
        </p:spPr>
        <p:txBody>
          <a:bodyPr wrap="none" anchor="ctr"/>
          <a:lstStyle/>
          <a:p>
            <a:pPr algn="ctr">
              <a:defRPr/>
            </a:pPr>
            <a:endParaRPr lang="zh-CN" altLang="zh-CN" sz="1400">
              <a:solidFill>
                <a:srgbClr val="FFFFFF"/>
              </a:solidFill>
              <a:latin typeface="Arial Black" pitchFamily="34" charset="0"/>
              <a:ea typeface="宋体" pitchFamily="2" charset="-122"/>
            </a:endParaRPr>
          </a:p>
        </p:txBody>
      </p:sp>
      <p:sp>
        <p:nvSpPr>
          <p:cNvPr id="8196" name="Rectangle 4"/>
          <p:cNvSpPr>
            <a:spLocks noGrp="1" noChangeArrowheads="1"/>
          </p:cNvSpPr>
          <p:nvPr>
            <p:ph type="ftr" sz="quarter" idx="3"/>
          </p:nvPr>
        </p:nvSpPr>
        <p:spPr bwMode="auto">
          <a:xfrm>
            <a:off x="3203575" y="6200775"/>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b="1">
                <a:solidFill>
                  <a:srgbClr val="114FFB"/>
                </a:solidFill>
                <a:latin typeface="Helvetica" pitchFamily="34" charset="0"/>
              </a:defRPr>
            </a:lvl1pPr>
          </a:lstStyle>
          <a:p>
            <a:pPr>
              <a:defRPr/>
            </a:pPr>
            <a:r>
              <a:rPr lang="en-US" altLang="zh-CN" smtClean="0">
                <a:ea typeface="宋体" pitchFamily="2" charset="-122"/>
              </a:rPr>
              <a:t>1</a:t>
            </a:r>
            <a:endParaRPr lang="en-US" altLang="zh-CN">
              <a:ea typeface="宋体" pitchFamily="2" charset="-122"/>
            </a:endParaRPr>
          </a:p>
        </p:txBody>
      </p:sp>
      <p:sp>
        <p:nvSpPr>
          <p:cNvPr id="5125" name="Rectangle 5"/>
          <p:cNvSpPr>
            <a:spLocks noGrp="1" noChangeArrowheads="1"/>
          </p:cNvSpPr>
          <p:nvPr>
            <p:ph type="title"/>
          </p:nvPr>
        </p:nvSpPr>
        <p:spPr bwMode="auto">
          <a:xfrm>
            <a:off x="685800" y="304800"/>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smtClean="0"/>
              <a:t>Slide Title</a:t>
            </a:r>
          </a:p>
        </p:txBody>
      </p:sp>
      <p:sp>
        <p:nvSpPr>
          <p:cNvPr id="5126" name="Rectangle 6"/>
          <p:cNvSpPr>
            <a:spLocks noGrp="1" noChangeArrowheads="1"/>
          </p:cNvSpPr>
          <p:nvPr>
            <p:ph type="body" idx="1"/>
          </p:nvPr>
        </p:nvSpPr>
        <p:spPr bwMode="auto">
          <a:xfrm>
            <a:off x="762000" y="1295400"/>
            <a:ext cx="7620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smtClean="0"/>
              <a:t>Body Text</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8199" name="Line 7"/>
          <p:cNvSpPr>
            <a:spLocks noChangeShapeType="1"/>
          </p:cNvSpPr>
          <p:nvPr userDrawn="1"/>
        </p:nvSpPr>
        <p:spPr bwMode="auto">
          <a:xfrm>
            <a:off x="693738" y="1066800"/>
            <a:ext cx="7651750" cy="0"/>
          </a:xfrm>
          <a:prstGeom prst="line">
            <a:avLst/>
          </a:prstGeom>
          <a:noFill/>
          <a:ln w="47625" cmpd="thinThick">
            <a:solidFill>
              <a:srgbClr val="FBBA03"/>
            </a:solidFill>
            <a:round/>
            <a:headEnd type="none" w="sm" len="sm"/>
            <a:tailEnd type="none" w="sm" len="sm"/>
          </a:ln>
          <a:effectLst/>
        </p:spPr>
        <p:txBody>
          <a:bodyPr wrap="none" anchor="ctr"/>
          <a:lstStyle/>
          <a:p>
            <a:pPr eaLnBrk="1" hangingPunct="1">
              <a:defRPr/>
            </a:pPr>
            <a:endParaRPr lang="zh-CN" altLang="en-US" sz="6000">
              <a:solidFill>
                <a:srgbClr val="000000"/>
              </a:solidFill>
              <a:latin typeface="Arial" charset="0"/>
              <a:ea typeface="宋体" pitchFamily="2" charset="-122"/>
            </a:endParaRPr>
          </a:p>
        </p:txBody>
      </p:sp>
    </p:spTree>
    <p:extLst>
      <p:ext uri="{BB962C8B-B14F-4D97-AF65-F5344CB8AC3E}">
        <p14:creationId xmlns:p14="http://schemas.microsoft.com/office/powerpoint/2010/main" val="431494902"/>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Lst>
  <p:hf hd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1.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solidFill>
                  <a:srgbClr val="C00000"/>
                </a:solidFill>
              </a:rPr>
              <a:t>第</a:t>
            </a:r>
            <a:r>
              <a:rPr lang="en-US" altLang="zh-CN" dirty="0">
                <a:solidFill>
                  <a:srgbClr val="C00000"/>
                </a:solidFill>
              </a:rPr>
              <a:t>4</a:t>
            </a:r>
            <a:r>
              <a:rPr lang="zh-CN" altLang="en-US" dirty="0">
                <a:solidFill>
                  <a:srgbClr val="C00000"/>
                </a:solidFill>
              </a:rPr>
              <a:t>章 外设接口与应用 </a:t>
            </a:r>
          </a:p>
        </p:txBody>
      </p:sp>
      <p:sp>
        <p:nvSpPr>
          <p:cNvPr id="3" name="内容占位符 2"/>
          <p:cNvSpPr>
            <a:spLocks noGrp="1"/>
          </p:cNvSpPr>
          <p:nvPr>
            <p:ph idx="1"/>
          </p:nvPr>
        </p:nvSpPr>
        <p:spPr>
          <a:xfrm>
            <a:off x="467544" y="1052802"/>
            <a:ext cx="8568828" cy="5084430"/>
          </a:xfrm>
        </p:spPr>
        <p:txBody>
          <a:bodyPr/>
          <a:lstStyle/>
          <a:p>
            <a:pPr lvl="0" indent="0" eaLnBrk="1" hangingPunct="1">
              <a:spcBef>
                <a:spcPct val="0"/>
              </a:spcBef>
            </a:pPr>
            <a:r>
              <a:rPr lang="en-US" altLang="zh-CN" kern="1200" dirty="0">
                <a:solidFill>
                  <a:srgbClr val="000000"/>
                </a:solidFill>
                <a:latin typeface="+mj-ea"/>
                <a:ea typeface="+mj-ea"/>
              </a:rPr>
              <a:t>4.1 </a:t>
            </a:r>
            <a:r>
              <a:rPr lang="zh-CN" altLang="en-US" kern="1200" dirty="0" smtClean="0">
                <a:solidFill>
                  <a:srgbClr val="000000"/>
                </a:solidFill>
                <a:latin typeface="+mj-ea"/>
                <a:ea typeface="+mj-ea"/>
              </a:rPr>
              <a:t>显示器接口技术</a:t>
            </a:r>
            <a:endParaRPr lang="en-US" altLang="zh-CN" kern="1200" dirty="0" smtClean="0">
              <a:solidFill>
                <a:srgbClr val="000000"/>
              </a:solidFill>
              <a:latin typeface="+mj-ea"/>
              <a:ea typeface="+mj-ea"/>
            </a:endParaRPr>
          </a:p>
          <a:p>
            <a:pPr lvl="0" indent="0" eaLnBrk="1" hangingPunct="1">
              <a:spcBef>
                <a:spcPct val="0"/>
              </a:spcBef>
            </a:pPr>
            <a:r>
              <a:rPr lang="en-US" altLang="zh-CN" kern="1200" dirty="0" smtClean="0">
                <a:solidFill>
                  <a:srgbClr val="000000"/>
                </a:solidFill>
                <a:latin typeface="+mj-ea"/>
                <a:ea typeface="+mj-ea"/>
              </a:rPr>
              <a:t>     4.1.1 LED</a:t>
            </a:r>
            <a:r>
              <a:rPr lang="zh-CN" altLang="en-US" kern="1200" dirty="0" smtClean="0">
                <a:solidFill>
                  <a:srgbClr val="000000"/>
                </a:solidFill>
                <a:latin typeface="+mj-ea"/>
                <a:ea typeface="+mj-ea"/>
              </a:rPr>
              <a:t>显示器技术</a:t>
            </a:r>
            <a:endParaRPr lang="en-US" altLang="zh-CN" kern="1200" dirty="0" smtClean="0">
              <a:solidFill>
                <a:srgbClr val="000000"/>
              </a:solidFill>
              <a:latin typeface="+mj-ea"/>
              <a:ea typeface="+mj-ea"/>
            </a:endParaRPr>
          </a:p>
          <a:p>
            <a:pPr lvl="0" indent="0" eaLnBrk="1" hangingPunct="1">
              <a:spcBef>
                <a:spcPct val="0"/>
              </a:spcBef>
            </a:pPr>
            <a:r>
              <a:rPr lang="en-US" altLang="zh-CN" kern="1200" dirty="0" smtClean="0">
                <a:solidFill>
                  <a:srgbClr val="000000"/>
                </a:solidFill>
                <a:latin typeface="+mj-ea"/>
                <a:ea typeface="+mj-ea"/>
              </a:rPr>
              <a:t>     4.1.2 LCD</a:t>
            </a:r>
            <a:r>
              <a:rPr lang="zh-CN" altLang="en-US" kern="1200" dirty="0" smtClean="0">
                <a:solidFill>
                  <a:srgbClr val="000000"/>
                </a:solidFill>
                <a:latin typeface="+mj-ea"/>
                <a:ea typeface="+mj-ea"/>
              </a:rPr>
              <a:t>显示器接口技术</a:t>
            </a:r>
            <a:endParaRPr lang="en-US" altLang="zh-CN" kern="1200" dirty="0">
              <a:solidFill>
                <a:srgbClr val="000000"/>
              </a:solidFill>
              <a:latin typeface="+mj-ea"/>
              <a:ea typeface="+mj-ea"/>
            </a:endParaRPr>
          </a:p>
          <a:p>
            <a:pPr lvl="0" indent="0" eaLnBrk="1" hangingPunct="1">
              <a:spcBef>
                <a:spcPct val="0"/>
              </a:spcBef>
            </a:pPr>
            <a:r>
              <a:rPr lang="en-US" altLang="zh-CN" kern="1200" dirty="0">
                <a:solidFill>
                  <a:srgbClr val="000000"/>
                </a:solidFill>
                <a:latin typeface="+mj-ea"/>
                <a:ea typeface="+mj-ea"/>
              </a:rPr>
              <a:t>4.2  </a:t>
            </a:r>
            <a:r>
              <a:rPr lang="zh-CN" altLang="en-US" kern="1200" dirty="0">
                <a:solidFill>
                  <a:srgbClr val="000000"/>
                </a:solidFill>
                <a:latin typeface="+mj-ea"/>
                <a:ea typeface="+mj-ea"/>
              </a:rPr>
              <a:t>按键、键盘及其</a:t>
            </a:r>
            <a:r>
              <a:rPr lang="zh-CN" altLang="en-US" kern="1200" dirty="0" smtClean="0">
                <a:solidFill>
                  <a:srgbClr val="000000"/>
                </a:solidFill>
                <a:latin typeface="+mj-ea"/>
                <a:ea typeface="+mj-ea"/>
              </a:rPr>
              <a:t>接口技术</a:t>
            </a:r>
            <a:endParaRPr lang="en-US" altLang="zh-CN" kern="1200" dirty="0">
              <a:solidFill>
                <a:srgbClr val="000000"/>
              </a:solidFill>
              <a:latin typeface="+mj-ea"/>
              <a:ea typeface="+mj-ea"/>
            </a:endParaRPr>
          </a:p>
          <a:p>
            <a:pPr lvl="0" indent="0" eaLnBrk="1" hangingPunct="1">
              <a:spcBef>
                <a:spcPct val="0"/>
              </a:spcBef>
            </a:pPr>
            <a:r>
              <a:rPr lang="en-US" altLang="zh-CN" kern="1200" dirty="0">
                <a:solidFill>
                  <a:srgbClr val="000000"/>
                </a:solidFill>
                <a:latin typeface="+mj-ea"/>
                <a:ea typeface="+mj-ea"/>
              </a:rPr>
              <a:t>4.3  </a:t>
            </a:r>
            <a:r>
              <a:rPr lang="zh-CN" altLang="en-US" kern="1200" dirty="0">
                <a:solidFill>
                  <a:srgbClr val="000000"/>
                </a:solidFill>
                <a:latin typeface="+mj-ea"/>
                <a:ea typeface="+mj-ea"/>
              </a:rPr>
              <a:t>系统总线扩展</a:t>
            </a:r>
            <a:r>
              <a:rPr lang="zh-CN" altLang="en-US" kern="1200" dirty="0" smtClean="0">
                <a:solidFill>
                  <a:srgbClr val="000000"/>
                </a:solidFill>
                <a:latin typeface="+mj-ea"/>
                <a:ea typeface="+mj-ea"/>
              </a:rPr>
              <a:t>结构技术</a:t>
            </a:r>
            <a:endParaRPr lang="en-US" altLang="zh-CN" kern="1200" dirty="0" smtClean="0">
              <a:solidFill>
                <a:srgbClr val="000000"/>
              </a:solidFill>
              <a:latin typeface="+mj-ea"/>
              <a:ea typeface="+mj-ea"/>
            </a:endParaRPr>
          </a:p>
          <a:p>
            <a:pPr lvl="1" indent="0" eaLnBrk="1" hangingPunct="1">
              <a:spcBef>
                <a:spcPct val="0"/>
              </a:spcBef>
              <a:buNone/>
            </a:pPr>
            <a:r>
              <a:rPr lang="en-US" altLang="zh-CN" sz="2400" b="1" kern="1200" dirty="0">
                <a:solidFill>
                  <a:srgbClr val="000000"/>
                </a:solidFill>
                <a:latin typeface="+mj-ea"/>
                <a:ea typeface="+mj-ea"/>
              </a:rPr>
              <a:t>4.3.1 </a:t>
            </a:r>
            <a:r>
              <a:rPr lang="zh-CN" altLang="en-US" sz="2400" b="1" kern="1200" dirty="0">
                <a:solidFill>
                  <a:srgbClr val="000000"/>
                </a:solidFill>
                <a:latin typeface="+mj-ea"/>
                <a:ea typeface="+mj-ea"/>
              </a:rPr>
              <a:t>概述</a:t>
            </a:r>
          </a:p>
          <a:p>
            <a:pPr lvl="1" indent="0" eaLnBrk="1" hangingPunct="1">
              <a:spcBef>
                <a:spcPct val="0"/>
              </a:spcBef>
              <a:buNone/>
            </a:pPr>
            <a:r>
              <a:rPr lang="en-US" altLang="zh-CN" sz="2400" b="1" kern="1200" dirty="0">
                <a:solidFill>
                  <a:srgbClr val="000000"/>
                </a:solidFill>
                <a:latin typeface="+mj-ea"/>
                <a:ea typeface="+mj-ea"/>
              </a:rPr>
              <a:t>4.3.2 </a:t>
            </a:r>
            <a:r>
              <a:rPr lang="zh-CN" altLang="en-US" sz="2400" b="1" kern="1200" dirty="0">
                <a:solidFill>
                  <a:srgbClr val="000000"/>
                </a:solidFill>
                <a:latin typeface="+mj-ea"/>
                <a:ea typeface="+mj-ea"/>
              </a:rPr>
              <a:t>单片机扩展并行</a:t>
            </a:r>
            <a:r>
              <a:rPr lang="en-US" altLang="zh-CN" sz="2400" b="1" kern="1200" dirty="0">
                <a:solidFill>
                  <a:srgbClr val="000000"/>
                </a:solidFill>
                <a:latin typeface="+mj-ea"/>
                <a:ea typeface="+mj-ea"/>
              </a:rPr>
              <a:t>I/O</a:t>
            </a:r>
            <a:r>
              <a:rPr lang="zh-CN" altLang="en-US" sz="2400" b="1" kern="1200" dirty="0">
                <a:solidFill>
                  <a:srgbClr val="000000"/>
                </a:solidFill>
                <a:latin typeface="+mj-ea"/>
                <a:ea typeface="+mj-ea"/>
              </a:rPr>
              <a:t>接口设计</a:t>
            </a:r>
          </a:p>
          <a:p>
            <a:pPr lvl="0" indent="0" eaLnBrk="1" hangingPunct="1">
              <a:spcBef>
                <a:spcPct val="0"/>
              </a:spcBef>
            </a:pPr>
            <a:r>
              <a:rPr lang="en-US" altLang="zh-CN" kern="1200" dirty="0">
                <a:solidFill>
                  <a:srgbClr val="000000"/>
                </a:solidFill>
                <a:latin typeface="+mj-ea"/>
                <a:ea typeface="+mj-ea"/>
              </a:rPr>
              <a:t>4.4  A/D</a:t>
            </a:r>
            <a:r>
              <a:rPr lang="zh-CN" altLang="en-US" kern="1200" dirty="0">
                <a:solidFill>
                  <a:srgbClr val="000000"/>
                </a:solidFill>
                <a:latin typeface="+mj-ea"/>
                <a:ea typeface="+mj-ea"/>
              </a:rPr>
              <a:t>转换器</a:t>
            </a:r>
            <a:r>
              <a:rPr lang="zh-CN" altLang="en-US" kern="1200" dirty="0" smtClean="0">
                <a:solidFill>
                  <a:srgbClr val="000000"/>
                </a:solidFill>
                <a:latin typeface="+mj-ea"/>
                <a:ea typeface="+mj-ea"/>
              </a:rPr>
              <a:t>接口技术</a:t>
            </a:r>
            <a:endParaRPr lang="en-US" altLang="zh-CN" kern="1200" dirty="0" smtClean="0">
              <a:solidFill>
                <a:srgbClr val="000000"/>
              </a:solidFill>
              <a:latin typeface="+mj-ea"/>
              <a:ea typeface="+mj-ea"/>
            </a:endParaRPr>
          </a:p>
          <a:p>
            <a:pPr lvl="1" indent="0" eaLnBrk="1" hangingPunct="1">
              <a:spcBef>
                <a:spcPct val="0"/>
              </a:spcBef>
              <a:buNone/>
            </a:pPr>
            <a:r>
              <a:rPr lang="en-US" altLang="zh-CN" sz="2400" b="1" kern="1200" dirty="0">
                <a:solidFill>
                  <a:srgbClr val="000000"/>
                </a:solidFill>
                <a:latin typeface="+mj-ea"/>
                <a:ea typeface="+mj-ea"/>
              </a:rPr>
              <a:t>4.4.1 </a:t>
            </a:r>
            <a:r>
              <a:rPr lang="zh-CN" altLang="en-US" sz="2400" b="1" kern="1200" dirty="0">
                <a:solidFill>
                  <a:srgbClr val="000000"/>
                </a:solidFill>
                <a:latin typeface="+mj-ea"/>
                <a:ea typeface="+mj-ea"/>
              </a:rPr>
              <a:t>概述</a:t>
            </a:r>
          </a:p>
          <a:p>
            <a:pPr lvl="1" indent="0" eaLnBrk="1" hangingPunct="1">
              <a:spcBef>
                <a:spcPct val="0"/>
              </a:spcBef>
              <a:buNone/>
            </a:pPr>
            <a:r>
              <a:rPr lang="en-US" altLang="zh-CN" sz="2400" b="1" kern="1200" dirty="0">
                <a:solidFill>
                  <a:srgbClr val="000000"/>
                </a:solidFill>
                <a:latin typeface="+mj-ea"/>
                <a:ea typeface="+mj-ea"/>
              </a:rPr>
              <a:t>4.4.2  A/D</a:t>
            </a:r>
            <a:r>
              <a:rPr lang="zh-CN" altLang="en-US" sz="2400" b="1" kern="1200" dirty="0">
                <a:solidFill>
                  <a:srgbClr val="000000"/>
                </a:solidFill>
                <a:latin typeface="+mj-ea"/>
                <a:ea typeface="+mj-ea"/>
              </a:rPr>
              <a:t>与微处理器的接口应用</a:t>
            </a:r>
          </a:p>
          <a:p>
            <a:pPr lvl="0" indent="0" eaLnBrk="1" hangingPunct="1">
              <a:spcBef>
                <a:spcPct val="0"/>
              </a:spcBef>
            </a:pPr>
            <a:r>
              <a:rPr lang="en-US" altLang="zh-CN" kern="1200" dirty="0">
                <a:solidFill>
                  <a:srgbClr val="000000"/>
                </a:solidFill>
                <a:latin typeface="+mj-ea"/>
                <a:ea typeface="+mj-ea"/>
              </a:rPr>
              <a:t>4.5  D/A</a:t>
            </a:r>
            <a:r>
              <a:rPr lang="zh-CN" altLang="en-US" kern="1200" dirty="0">
                <a:solidFill>
                  <a:srgbClr val="000000"/>
                </a:solidFill>
                <a:latin typeface="+mj-ea"/>
                <a:ea typeface="+mj-ea"/>
              </a:rPr>
              <a:t>转换器</a:t>
            </a:r>
            <a:r>
              <a:rPr lang="zh-CN" altLang="en-US" kern="1200" dirty="0" smtClean="0">
                <a:solidFill>
                  <a:srgbClr val="000000"/>
                </a:solidFill>
                <a:latin typeface="+mj-ea"/>
                <a:ea typeface="+mj-ea"/>
              </a:rPr>
              <a:t>接口技术</a:t>
            </a:r>
            <a:endParaRPr lang="zh-CN" altLang="en-US" kern="1200" dirty="0">
              <a:solidFill>
                <a:srgbClr val="000000"/>
              </a:solidFill>
              <a:latin typeface="+mj-ea"/>
              <a:ea typeface="+mj-ea"/>
            </a:endParaRPr>
          </a:p>
        </p:txBody>
      </p:sp>
      <p:sp>
        <p:nvSpPr>
          <p:cNvPr id="4" name="页脚占位符 3"/>
          <p:cNvSpPr>
            <a:spLocks noGrp="1"/>
          </p:cNvSpPr>
          <p:nvPr>
            <p:ph type="ftr" sz="quarter" idx="10"/>
          </p:nvPr>
        </p:nvSpPr>
        <p:spPr/>
        <p:txBody>
          <a:bodyPr/>
          <a:lstStyle/>
          <a:p>
            <a:fld id="{11C75010-01F7-452E-9FE3-6F4B2A6356AB}" type="slidenum">
              <a:rPr lang="en-US" altLang="zh-CN" smtClean="0"/>
              <a:pPr/>
              <a:t>1</a:t>
            </a:fld>
            <a:endParaRPr lang="en-US" altLang="zh-C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388"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110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r>
              <a:rPr lang="zh-CN" altLang="en-US" dirty="0">
                <a:solidFill>
                  <a:srgbClr val="990000"/>
                </a:solidFill>
              </a:rPr>
              <a:t>参考程序如下：</a:t>
            </a:r>
          </a:p>
        </p:txBody>
      </p:sp>
      <p:sp>
        <p:nvSpPr>
          <p:cNvPr id="3" name="内容占位符 2"/>
          <p:cNvSpPr>
            <a:spLocks noGrp="1"/>
          </p:cNvSpPr>
          <p:nvPr>
            <p:ph idx="1"/>
          </p:nvPr>
        </p:nvSpPr>
        <p:spPr/>
        <p:txBody>
          <a:bodyPr/>
          <a:lstStyle/>
          <a:p>
            <a:pPr indent="0"/>
            <a:r>
              <a:rPr lang="en-US" altLang="zh-CN" sz="1600" dirty="0" smtClean="0"/>
              <a:t>         #include&lt;reg51.h&gt;</a:t>
            </a:r>
          </a:p>
          <a:p>
            <a:pPr indent="0"/>
            <a:r>
              <a:rPr lang="en-US" altLang="zh-CN" sz="1600" dirty="0"/>
              <a:t> </a:t>
            </a:r>
            <a:r>
              <a:rPr lang="en-US" altLang="zh-CN" sz="1600" dirty="0" smtClean="0"/>
              <a:t>        #include&lt;</a:t>
            </a:r>
            <a:r>
              <a:rPr lang="en-US" altLang="zh-CN" sz="1600" dirty="0" err="1" smtClean="0"/>
              <a:t>intrins.h</a:t>
            </a:r>
            <a:r>
              <a:rPr lang="en-US" altLang="zh-CN" sz="1600" dirty="0" smtClean="0"/>
              <a:t>&gt;                          //</a:t>
            </a:r>
            <a:r>
              <a:rPr lang="zh-CN" altLang="en-US" sz="1600" dirty="0" smtClean="0"/>
              <a:t>包含循环移位函数的头文件</a:t>
            </a:r>
            <a:endParaRPr lang="en-US" altLang="zh-CN" sz="1600" dirty="0" smtClean="0"/>
          </a:p>
          <a:p>
            <a:pPr indent="0"/>
            <a:r>
              <a:rPr lang="en-US" altLang="zh-CN" sz="1600" dirty="0"/>
              <a:t> </a:t>
            </a:r>
            <a:r>
              <a:rPr lang="en-US" altLang="zh-CN" sz="1600" dirty="0" smtClean="0"/>
              <a:t>        #define </a:t>
            </a:r>
            <a:r>
              <a:rPr lang="en-US" altLang="zh-CN" sz="1600" dirty="0" err="1" smtClean="0"/>
              <a:t>uchar</a:t>
            </a:r>
            <a:r>
              <a:rPr lang="en-US" altLang="zh-CN" sz="1600" dirty="0" smtClean="0"/>
              <a:t> unsigned char</a:t>
            </a:r>
          </a:p>
          <a:p>
            <a:pPr indent="0"/>
            <a:r>
              <a:rPr lang="en-US" altLang="zh-CN" sz="1600" dirty="0"/>
              <a:t> </a:t>
            </a:r>
            <a:r>
              <a:rPr lang="en-US" altLang="zh-CN" sz="1600" dirty="0" smtClean="0"/>
              <a:t>        #define </a:t>
            </a:r>
            <a:r>
              <a:rPr lang="en-US" altLang="zh-CN" sz="1600" dirty="0" err="1" smtClean="0"/>
              <a:t>uint</a:t>
            </a:r>
            <a:r>
              <a:rPr lang="en-US" altLang="zh-CN" sz="1600" dirty="0" smtClean="0"/>
              <a:t> unsigned </a:t>
            </a:r>
            <a:r>
              <a:rPr lang="en-US" altLang="zh-CN" sz="1600" dirty="0" err="1" smtClean="0"/>
              <a:t>int</a:t>
            </a:r>
            <a:r>
              <a:rPr lang="en-US" altLang="zh-CN" sz="1600" dirty="0" smtClean="0"/>
              <a:t> </a:t>
            </a:r>
            <a:endParaRPr lang="zh-CN" altLang="en-US" sz="1600" dirty="0"/>
          </a:p>
        </p:txBody>
      </p:sp>
      <p:sp>
        <p:nvSpPr>
          <p:cNvPr id="4" name="页脚占位符 3"/>
          <p:cNvSpPr>
            <a:spLocks noGrp="1"/>
          </p:cNvSpPr>
          <p:nvPr>
            <p:ph type="ftr" sz="quarter" idx="10"/>
          </p:nvPr>
        </p:nvSpPr>
        <p:spPr/>
        <p:txBody>
          <a:bodyPr/>
          <a:lstStyle/>
          <a:p>
            <a:pPr>
              <a:defRPr/>
            </a:pPr>
            <a:fld id="{FC7D6369-247A-48F9-BAA1-FCB5FF785D5A}" type="slidenum">
              <a:rPr lang="en-US" altLang="zh-CN" smtClean="0"/>
              <a:pPr>
                <a:defRPr/>
              </a:pPr>
              <a:t>10</a:t>
            </a:fld>
            <a:endParaRPr lang="en-US" altLang="zh-CN" dirty="0"/>
          </a:p>
        </p:txBody>
      </p:sp>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19364"/>
            <a:ext cx="8424936" cy="4538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2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a:defRPr/>
            </a:pPr>
            <a:r>
              <a:rPr lang="en-US" altLang="zh-CN" sz="3200" b="1" dirty="0" smtClean="0">
                <a:solidFill>
                  <a:srgbClr val="C00000"/>
                </a:solidFill>
                <a:latin typeface="+mn-ea"/>
                <a:ea typeface="+mn-ea"/>
              </a:rPr>
              <a:t>4.1.2 </a:t>
            </a:r>
            <a:r>
              <a:rPr lang="zh-CN" altLang="en-US" sz="3200" b="1" dirty="0" smtClean="0">
                <a:solidFill>
                  <a:srgbClr val="C00000"/>
                </a:solidFill>
                <a:latin typeface="+mn-ea"/>
                <a:ea typeface="+mn-ea"/>
              </a:rPr>
              <a:t>液晶显示器接口技术</a:t>
            </a:r>
          </a:p>
        </p:txBody>
      </p:sp>
      <p:sp>
        <p:nvSpPr>
          <p:cNvPr id="64515" name="内容占位符 2"/>
          <p:cNvSpPr>
            <a:spLocks noGrp="1"/>
          </p:cNvSpPr>
          <p:nvPr>
            <p:ph idx="1"/>
          </p:nvPr>
        </p:nvSpPr>
        <p:spPr/>
        <p:txBody>
          <a:bodyPr/>
          <a:lstStyle/>
          <a:p>
            <a:pPr indent="0">
              <a:spcBef>
                <a:spcPts val="0"/>
              </a:spcBef>
              <a:defRPr/>
            </a:pPr>
            <a:r>
              <a:rPr lang="zh-CN" altLang="en-US" sz="2400" b="1" dirty="0" smtClean="0">
                <a:latin typeface="+mn-ea"/>
              </a:rPr>
              <a:t>    液晶显示器</a:t>
            </a:r>
            <a:r>
              <a:rPr lang="zh-CN" altLang="en-US" dirty="0" smtClean="0">
                <a:latin typeface="+mn-ea"/>
              </a:rPr>
              <a:t>（</a:t>
            </a:r>
            <a:r>
              <a:rPr lang="en-US" altLang="zh-CN" dirty="0" smtClean="0">
                <a:latin typeface="+mn-ea"/>
              </a:rPr>
              <a:t>Liquid </a:t>
            </a:r>
            <a:r>
              <a:rPr lang="en-US" altLang="zh-CN" dirty="0">
                <a:latin typeface="+mn-ea"/>
              </a:rPr>
              <a:t>Crystal Display</a:t>
            </a:r>
            <a:r>
              <a:rPr lang="zh-CN" altLang="en-US" dirty="0">
                <a:latin typeface="+mn-ea"/>
              </a:rPr>
              <a:t>，</a:t>
            </a:r>
            <a:r>
              <a:rPr lang="en-US" altLang="zh-CN" dirty="0">
                <a:solidFill>
                  <a:schemeClr val="accent2"/>
                </a:solidFill>
                <a:latin typeface="+mn-ea"/>
              </a:rPr>
              <a:t>LCD</a:t>
            </a:r>
            <a:r>
              <a:rPr lang="en-US" altLang="zh-CN" dirty="0">
                <a:latin typeface="+mn-ea"/>
              </a:rPr>
              <a:t>)</a:t>
            </a:r>
            <a:r>
              <a:rPr lang="zh-CN" altLang="en-US" dirty="0" smtClean="0">
                <a:latin typeface="+mn-ea"/>
              </a:rPr>
              <a:t>具有省</a:t>
            </a:r>
            <a:r>
              <a:rPr lang="zh-CN" altLang="en-US" dirty="0">
                <a:latin typeface="+mn-ea"/>
              </a:rPr>
              <a:t>电、体积小及抗干扰能力强等</a:t>
            </a:r>
            <a:r>
              <a:rPr lang="zh-CN" altLang="en-US" dirty="0" smtClean="0">
                <a:latin typeface="+mn-ea"/>
              </a:rPr>
              <a:t>优点，</a:t>
            </a:r>
            <a:r>
              <a:rPr lang="zh-CN" altLang="en-US" sz="2400" b="1" dirty="0" smtClean="0">
                <a:latin typeface="+mn-ea"/>
              </a:rPr>
              <a:t>广泛应用于电子产品中。</a:t>
            </a:r>
            <a:endParaRPr lang="en-US" altLang="zh-CN" sz="2400" b="1" dirty="0" smtClean="0">
              <a:latin typeface="+mn-ea"/>
            </a:endParaRPr>
          </a:p>
          <a:p>
            <a:pPr marL="0" indent="0">
              <a:spcBef>
                <a:spcPts val="0"/>
              </a:spcBef>
              <a:buFont typeface="Wingdings 2" panose="05020102010507070707" pitchFamily="18" charset="2"/>
              <a:buNone/>
              <a:defRPr/>
            </a:pPr>
            <a:r>
              <a:rPr lang="en-US" altLang="zh-CN" sz="2400" b="1" dirty="0">
                <a:latin typeface="+mn-ea"/>
              </a:rPr>
              <a:t> </a:t>
            </a:r>
            <a:r>
              <a:rPr lang="en-US" altLang="zh-CN" sz="2400" b="1" dirty="0" smtClean="0">
                <a:latin typeface="+mn-ea"/>
              </a:rPr>
              <a:t>   LCD</a:t>
            </a:r>
            <a:r>
              <a:rPr lang="zh-CN" altLang="en-US" sz="2400" b="1" dirty="0" smtClean="0">
                <a:latin typeface="+mn-ea"/>
              </a:rPr>
              <a:t>主要结构是由液晶、偏光板（改变灰阶亮度）、彩色滤光镜、背光板和框胶及上下玻璃板组成。薄膜液晶结构如图</a:t>
            </a:r>
            <a:r>
              <a:rPr lang="en-US" altLang="zh-CN" sz="2400" b="1" dirty="0" smtClean="0">
                <a:latin typeface="+mn-ea"/>
              </a:rPr>
              <a:t>6</a:t>
            </a:r>
            <a:r>
              <a:rPr lang="zh-CN" altLang="en-US" sz="2400" b="1" dirty="0" smtClean="0">
                <a:latin typeface="+mn-ea"/>
              </a:rPr>
              <a:t>所示。</a:t>
            </a:r>
            <a:endParaRPr lang="en-US" altLang="zh-CN" sz="2400" b="1" dirty="0" smtClean="0">
              <a:latin typeface="+mn-ea"/>
            </a:endParaRPr>
          </a:p>
          <a:p>
            <a:pPr marL="0" indent="0">
              <a:spcBef>
                <a:spcPts val="0"/>
              </a:spcBef>
              <a:buFont typeface="Wingdings 2" panose="05020102010507070707" pitchFamily="18" charset="2"/>
              <a:buNone/>
              <a:defRPr/>
            </a:pPr>
            <a:r>
              <a:rPr lang="en-US" altLang="zh-CN" sz="2400" b="1" dirty="0" smtClean="0">
                <a:solidFill>
                  <a:srgbClr val="9900FF"/>
                </a:solidFill>
                <a:latin typeface="+mn-ea"/>
              </a:rPr>
              <a:t>    </a:t>
            </a:r>
          </a:p>
          <a:p>
            <a:pPr marL="0" indent="0">
              <a:spcBef>
                <a:spcPts val="0"/>
              </a:spcBef>
              <a:buFont typeface="Wingdings 2" panose="05020102010507070707" pitchFamily="18" charset="2"/>
              <a:buNone/>
              <a:defRPr/>
            </a:pPr>
            <a:r>
              <a:rPr lang="en-US" altLang="zh-CN" sz="2400" b="1" dirty="0" smtClean="0">
                <a:latin typeface="+mn-ea"/>
              </a:rPr>
              <a:t>    </a:t>
            </a:r>
            <a:endParaRPr lang="zh-CN" altLang="en-US" sz="2400" b="1" dirty="0" smtClean="0">
              <a:latin typeface="+mn-ea"/>
            </a:endParaRPr>
          </a:p>
        </p:txBody>
      </p:sp>
      <p:sp>
        <p:nvSpPr>
          <p:cNvPr id="52229"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C2CB312-FB9A-4968-958E-43C3512C7542}" type="slidenum">
              <a:rPr lang="en-US" altLang="zh-CN" sz="1000">
                <a:solidFill>
                  <a:srgbClr val="000000"/>
                </a:solidFill>
                <a:latin typeface="Franklin Gothic Book" pitchFamily="34" charset="0"/>
                <a:ea typeface="黑体" pitchFamily="49" charset="-122"/>
              </a:rPr>
              <a:pPr>
                <a:spcBef>
                  <a:spcPct val="0"/>
                </a:spcBef>
                <a:buClrTx/>
                <a:buFontTx/>
                <a:buNone/>
              </a:pPr>
              <a:t>11</a:t>
            </a:fld>
            <a:endParaRPr lang="en-US" altLang="zh-CN" sz="1000">
              <a:solidFill>
                <a:srgbClr val="000000"/>
              </a:solidFill>
              <a:latin typeface="Franklin Gothic Book" pitchFamily="34" charset="0"/>
              <a:ea typeface="黑体" pitchFamily="49" charset="-122"/>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2"/>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51520" y="2708920"/>
            <a:ext cx="8569573"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fld id="{0CC432E6-9861-465B-B19B-ED97A752215F}" type="slidenum">
              <a:rPr lang="en-US" altLang="zh-CN" smtClean="0"/>
              <a:t>11</a:t>
            </a:fld>
            <a:endParaRPr lang="en-US" altLang="zh-CN" dirty="0"/>
          </a:p>
        </p:txBody>
      </p:sp>
    </p:spTree>
    <p:extLst>
      <p:ext uri="{BB962C8B-B14F-4D97-AF65-F5344CB8AC3E}">
        <p14:creationId xmlns:p14="http://schemas.microsoft.com/office/powerpoint/2010/main" val="73871889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r>
              <a:rPr lang="en-US" altLang="zh-CN" sz="2400" dirty="0">
                <a:solidFill>
                  <a:srgbClr val="9900FF"/>
                </a:solidFill>
                <a:latin typeface="宋体"/>
                <a:cs typeface="+mn-cs"/>
              </a:rPr>
              <a:t> 1. LCD</a:t>
            </a:r>
            <a:r>
              <a:rPr lang="zh-CN" altLang="en-US" sz="2400" dirty="0">
                <a:solidFill>
                  <a:srgbClr val="9900FF"/>
                </a:solidFill>
                <a:latin typeface="宋体"/>
                <a:cs typeface="+mn-cs"/>
              </a:rPr>
              <a:t>显示器的分类</a:t>
            </a:r>
            <a:endParaRPr lang="zh-CN" altLang="en-US" dirty="0"/>
          </a:p>
        </p:txBody>
      </p:sp>
      <p:sp>
        <p:nvSpPr>
          <p:cNvPr id="3" name="内容占位符 2"/>
          <p:cNvSpPr>
            <a:spLocks noGrp="1"/>
          </p:cNvSpPr>
          <p:nvPr>
            <p:ph idx="1"/>
          </p:nvPr>
        </p:nvSpPr>
        <p:spPr/>
        <p:txBody>
          <a:bodyPr/>
          <a:lstStyle/>
          <a:p>
            <a:pPr indent="0">
              <a:lnSpc>
                <a:spcPct val="150000"/>
              </a:lnSpc>
              <a:spcBef>
                <a:spcPts val="0"/>
              </a:spcBef>
              <a:defRPr/>
            </a:pPr>
            <a:r>
              <a:rPr lang="zh-CN" altLang="en-US" sz="2400" b="1" dirty="0" smtClean="0">
                <a:latin typeface="+mn-ea"/>
              </a:rPr>
              <a:t>    </a:t>
            </a:r>
            <a:r>
              <a:rPr lang="zh-CN" altLang="en-US" dirty="0" smtClean="0">
                <a:latin typeface="+mn-ea"/>
              </a:rPr>
              <a:t>按照</a:t>
            </a:r>
            <a:r>
              <a:rPr lang="zh-CN" altLang="en-US" dirty="0">
                <a:latin typeface="+mn-ea"/>
              </a:rPr>
              <a:t>显示方式</a:t>
            </a:r>
            <a:r>
              <a:rPr lang="zh-CN" altLang="en-US" dirty="0" smtClean="0">
                <a:latin typeface="+mn-ea"/>
              </a:rPr>
              <a:t>分为</a:t>
            </a:r>
            <a:r>
              <a:rPr lang="zh-CN" altLang="en-US" dirty="0">
                <a:solidFill>
                  <a:schemeClr val="accent2"/>
                </a:solidFill>
                <a:latin typeface="+mn-ea"/>
              </a:rPr>
              <a:t>字段型、字符型和点阵</a:t>
            </a:r>
            <a:r>
              <a:rPr lang="zh-CN" altLang="en-US" dirty="0" smtClean="0">
                <a:solidFill>
                  <a:schemeClr val="accent2"/>
                </a:solidFill>
                <a:latin typeface="+mn-ea"/>
              </a:rPr>
              <a:t>图形型</a:t>
            </a:r>
            <a:r>
              <a:rPr lang="zh-CN" altLang="en-US" dirty="0" smtClean="0">
                <a:latin typeface="+mn-ea"/>
              </a:rPr>
              <a:t>。</a:t>
            </a:r>
            <a:endParaRPr lang="zh-CN" altLang="en-US" dirty="0">
              <a:latin typeface="+mn-ea"/>
            </a:endParaRPr>
          </a:p>
          <a:p>
            <a:pPr marL="0" indent="0">
              <a:lnSpc>
                <a:spcPct val="150000"/>
              </a:lnSpc>
              <a:spcBef>
                <a:spcPts val="0"/>
              </a:spcBef>
              <a:buFont typeface="Wingdings" pitchFamily="2" charset="2"/>
              <a:buNone/>
              <a:defRPr/>
            </a:pPr>
            <a:r>
              <a:rPr lang="zh-CN" altLang="en-US" sz="2400" b="1" dirty="0" smtClean="0">
                <a:latin typeface="+mn-ea"/>
              </a:rPr>
              <a:t>    按照</a:t>
            </a:r>
            <a:r>
              <a:rPr lang="en-US" altLang="zh-CN" sz="2400" b="1" dirty="0" smtClean="0">
                <a:latin typeface="+mn-ea"/>
              </a:rPr>
              <a:t>LCD</a:t>
            </a:r>
            <a:r>
              <a:rPr lang="zh-CN" altLang="en-US" sz="2400" b="1" dirty="0" smtClean="0">
                <a:solidFill>
                  <a:schemeClr val="accent2"/>
                </a:solidFill>
                <a:latin typeface="+mn-ea"/>
              </a:rPr>
              <a:t>组成结构原理分为</a:t>
            </a:r>
            <a:r>
              <a:rPr lang="en-US" altLang="zh-CN" sz="2400" b="1" dirty="0" smtClean="0">
                <a:solidFill>
                  <a:schemeClr val="accent2"/>
                </a:solidFill>
                <a:latin typeface="+mn-ea"/>
              </a:rPr>
              <a:t>TN</a:t>
            </a:r>
            <a:r>
              <a:rPr lang="zh-CN" altLang="en-US" sz="2400" b="1" dirty="0" smtClean="0">
                <a:solidFill>
                  <a:schemeClr val="accent2"/>
                </a:solidFill>
                <a:latin typeface="+mn-ea"/>
              </a:rPr>
              <a:t>型、</a:t>
            </a:r>
            <a:r>
              <a:rPr lang="en-US" altLang="zh-CN" sz="2400" b="1" dirty="0" smtClean="0">
                <a:solidFill>
                  <a:schemeClr val="accent2"/>
                </a:solidFill>
                <a:latin typeface="+mn-ea"/>
              </a:rPr>
              <a:t>STN</a:t>
            </a:r>
            <a:r>
              <a:rPr lang="zh-CN" altLang="en-US" sz="2400" b="1" dirty="0" smtClean="0">
                <a:solidFill>
                  <a:schemeClr val="accent2"/>
                </a:solidFill>
                <a:latin typeface="+mn-ea"/>
              </a:rPr>
              <a:t>、</a:t>
            </a:r>
            <a:r>
              <a:rPr lang="en-US" altLang="zh-CN" sz="2400" b="1" dirty="0" smtClean="0">
                <a:solidFill>
                  <a:schemeClr val="accent2"/>
                </a:solidFill>
                <a:latin typeface="+mn-ea"/>
              </a:rPr>
              <a:t>TFT</a:t>
            </a:r>
            <a:r>
              <a:rPr lang="zh-CN" altLang="en-US" sz="2400" b="1" dirty="0" smtClean="0">
                <a:solidFill>
                  <a:schemeClr val="accent2"/>
                </a:solidFill>
                <a:latin typeface="+mn-ea"/>
              </a:rPr>
              <a:t>型；</a:t>
            </a:r>
            <a:endParaRPr lang="en-US" altLang="zh-CN" sz="2400" b="1" dirty="0" smtClean="0">
              <a:solidFill>
                <a:schemeClr val="accent2"/>
              </a:solidFill>
              <a:latin typeface="+mn-ea"/>
            </a:endParaRPr>
          </a:p>
          <a:p>
            <a:pPr marL="0" indent="0">
              <a:lnSpc>
                <a:spcPct val="150000"/>
              </a:lnSpc>
              <a:spcBef>
                <a:spcPts val="0"/>
              </a:spcBef>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按照</a:t>
            </a:r>
            <a:r>
              <a:rPr lang="en-US" altLang="zh-CN" sz="2400" b="1" dirty="0" smtClean="0">
                <a:latin typeface="+mn-ea"/>
              </a:rPr>
              <a:t>LCD</a:t>
            </a:r>
            <a:r>
              <a:rPr lang="zh-CN" altLang="en-US" sz="2400" b="1" dirty="0" smtClean="0">
                <a:solidFill>
                  <a:schemeClr val="accent2"/>
                </a:solidFill>
                <a:latin typeface="+mn-ea"/>
              </a:rPr>
              <a:t>采光方式</a:t>
            </a:r>
            <a:r>
              <a:rPr lang="zh-CN" altLang="en-US" sz="2400" b="1" dirty="0" smtClean="0">
                <a:latin typeface="+mn-ea"/>
              </a:rPr>
              <a:t>分为被动式（无源）、主动（有源）式；</a:t>
            </a:r>
            <a:endParaRPr lang="en-US" altLang="zh-CN" sz="2400" b="1" dirty="0" smtClean="0">
              <a:latin typeface="+mn-ea"/>
            </a:endParaRPr>
          </a:p>
          <a:p>
            <a:pPr marL="0" indent="0">
              <a:lnSpc>
                <a:spcPct val="150000"/>
              </a:lnSpc>
              <a:spcBef>
                <a:spcPts val="0"/>
              </a:spcBef>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按照</a:t>
            </a:r>
            <a:r>
              <a:rPr lang="zh-CN" altLang="en-US" sz="2400" b="1" dirty="0" smtClean="0">
                <a:solidFill>
                  <a:schemeClr val="accent2"/>
                </a:solidFill>
                <a:latin typeface="+mn-ea"/>
              </a:rPr>
              <a:t>色彩区分</a:t>
            </a:r>
            <a:r>
              <a:rPr lang="zh-CN" altLang="en-US" sz="2400" b="1" dirty="0" smtClean="0">
                <a:latin typeface="+mn-ea"/>
              </a:rPr>
              <a:t>有单色、彩色显示方式；</a:t>
            </a:r>
            <a:endParaRPr lang="en-US" altLang="zh-CN" sz="2400" b="1" dirty="0" smtClean="0">
              <a:latin typeface="+mn-ea"/>
            </a:endParaRPr>
          </a:p>
          <a:p>
            <a:pPr marL="0" indent="0">
              <a:lnSpc>
                <a:spcPct val="150000"/>
              </a:lnSpc>
              <a:spcBef>
                <a:spcPts val="0"/>
              </a:spcBef>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按照</a:t>
            </a:r>
            <a:r>
              <a:rPr lang="en-US" altLang="zh-CN" sz="2400" b="1" dirty="0" smtClean="0">
                <a:latin typeface="+mn-ea"/>
              </a:rPr>
              <a:t>LCD</a:t>
            </a:r>
            <a:r>
              <a:rPr lang="zh-CN" altLang="en-US" sz="2400" b="1" dirty="0" smtClean="0">
                <a:latin typeface="+mn-ea"/>
              </a:rPr>
              <a:t>的</a:t>
            </a:r>
            <a:r>
              <a:rPr lang="zh-CN" altLang="en-US" sz="2400" b="1" dirty="0" smtClean="0">
                <a:solidFill>
                  <a:schemeClr val="accent2"/>
                </a:solidFill>
                <a:latin typeface="+mn-ea"/>
              </a:rPr>
              <a:t>控制器</a:t>
            </a:r>
            <a:r>
              <a:rPr lang="zh-CN" altLang="en-US" sz="2400" b="1" dirty="0" smtClean="0">
                <a:latin typeface="+mn-ea"/>
              </a:rPr>
              <a:t>分为内含控制器（</a:t>
            </a:r>
            <a:r>
              <a:rPr lang="en-US" altLang="zh-CN" sz="2400" b="1" dirty="0" smtClean="0">
                <a:latin typeface="+mn-ea"/>
              </a:rPr>
              <a:t>32</a:t>
            </a:r>
            <a:r>
              <a:rPr lang="zh-CN" altLang="en-US" sz="2400" b="1" dirty="0" smtClean="0">
                <a:latin typeface="+mn-ea"/>
              </a:rPr>
              <a:t>位嵌入式处理器）、不含控制器（</a:t>
            </a:r>
            <a:r>
              <a:rPr lang="zh-CN" altLang="en-US" sz="2400" b="1" dirty="0">
                <a:latin typeface="+mn-ea"/>
              </a:rPr>
              <a:t>八</a:t>
            </a:r>
            <a:r>
              <a:rPr lang="zh-CN" altLang="en-US" sz="2400" b="1" dirty="0" smtClean="0">
                <a:latin typeface="+mn-ea"/>
              </a:rPr>
              <a:t>位单片机）；</a:t>
            </a:r>
            <a:endParaRPr lang="en-US" altLang="zh-CN" sz="2400" b="1" dirty="0" smtClean="0">
              <a:latin typeface="+mn-ea"/>
            </a:endParaRPr>
          </a:p>
          <a:p>
            <a:pPr marL="0" indent="0">
              <a:lnSpc>
                <a:spcPct val="150000"/>
              </a:lnSpc>
              <a:spcBef>
                <a:spcPts val="0"/>
              </a:spcBef>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按照</a:t>
            </a:r>
            <a:r>
              <a:rPr lang="en-US" altLang="zh-CN" sz="2400" b="1" dirty="0" smtClean="0">
                <a:latin typeface="+mn-ea"/>
              </a:rPr>
              <a:t>LCD</a:t>
            </a:r>
            <a:r>
              <a:rPr lang="zh-CN" altLang="en-US" sz="2400" b="1" dirty="0" smtClean="0">
                <a:latin typeface="+mn-ea"/>
              </a:rPr>
              <a:t>的</a:t>
            </a:r>
            <a:r>
              <a:rPr lang="zh-CN" altLang="en-US" sz="2400" b="1" dirty="0" smtClean="0">
                <a:solidFill>
                  <a:schemeClr val="accent2"/>
                </a:solidFill>
                <a:latin typeface="+mn-ea"/>
              </a:rPr>
              <a:t>驱动方式</a:t>
            </a:r>
            <a:r>
              <a:rPr lang="zh-CN" altLang="en-US" sz="2400" b="1" dirty="0" smtClean="0">
                <a:latin typeface="+mn-ea"/>
              </a:rPr>
              <a:t>分为静态驱动、动态驱动方式。</a:t>
            </a:r>
            <a:endParaRPr lang="en-US" altLang="zh-CN" sz="2400" b="1" dirty="0" smtClean="0">
              <a:latin typeface="+mn-ea"/>
            </a:endParaRPr>
          </a:p>
        </p:txBody>
      </p:sp>
      <p:sp>
        <p:nvSpPr>
          <p:cNvPr id="53251"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053BDBC-5E66-439A-989A-46B72402CF11}" type="slidenum">
              <a:rPr lang="zh-CN" altLang="en-US" sz="1000">
                <a:solidFill>
                  <a:srgbClr val="000000"/>
                </a:solidFill>
                <a:latin typeface="Franklin Gothic Book" pitchFamily="34" charset="0"/>
                <a:ea typeface="黑体" pitchFamily="49" charset="-122"/>
              </a:rPr>
              <a:pPr>
                <a:spcBef>
                  <a:spcPct val="0"/>
                </a:spcBef>
                <a:buClrTx/>
                <a:buFontTx/>
                <a:buNone/>
              </a:pPr>
              <a:t>12</a:t>
            </a:fld>
            <a:endParaRPr lang="en-US" altLang="zh-CN" sz="1000">
              <a:solidFill>
                <a:srgbClr val="000000"/>
              </a:solidFill>
              <a:latin typeface="Franklin Gothic Book" pitchFamily="34" charset="0"/>
              <a:ea typeface="黑体" pitchFamily="49" charset="-122"/>
            </a:endParaRP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238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C37A5351-38F8-4C57-86C1-B3C47F772A6F}" type="slidenum">
              <a:rPr lang="en-US" altLang="zh-CN" smtClean="0"/>
              <a:t>12</a:t>
            </a:fld>
            <a:endParaRPr lang="en-US" altLang="zh-CN" dirty="0"/>
          </a:p>
        </p:txBody>
      </p:sp>
    </p:spTree>
    <p:extLst>
      <p:ext uri="{BB962C8B-B14F-4D97-AF65-F5344CB8AC3E}">
        <p14:creationId xmlns:p14="http://schemas.microsoft.com/office/powerpoint/2010/main" val="384370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LCD</a:t>
            </a:r>
            <a:r>
              <a:rPr lang="zh-CN" altLang="en-US" dirty="0" smtClean="0"/>
              <a:t>组成结构主要</a:t>
            </a:r>
            <a:r>
              <a:rPr lang="zh-CN" altLang="en-US" dirty="0"/>
              <a:t>区别如表</a:t>
            </a:r>
            <a:r>
              <a:rPr lang="en-US" altLang="zh-CN" dirty="0" smtClean="0"/>
              <a:t>4-2</a:t>
            </a:r>
            <a:r>
              <a:rPr lang="zh-CN" altLang="en-US" dirty="0" smtClean="0"/>
              <a:t>所</a:t>
            </a:r>
            <a:r>
              <a:rPr lang="zh-CN" altLang="en-US" dirty="0"/>
              <a:t>示</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54D6A390-2E7A-4237-9E9A-ACC822DC3EBC}" type="slidenum">
              <a:rPr lang="en-US" altLang="zh-CN" smtClean="0"/>
              <a:t>13</a:t>
            </a:fld>
            <a:endParaRPr lang="en-US" altLang="zh-CN" dirty="0"/>
          </a:p>
        </p:txBody>
      </p:sp>
      <p:pic>
        <p:nvPicPr>
          <p:cNvPr id="5" name="图片 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388" y="1052736"/>
            <a:ext cx="8785225"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084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238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solidFill>
                  <a:srgbClr val="0000CC"/>
                </a:solidFill>
                <a:latin typeface="宋体"/>
                <a:cs typeface="+mn-cs"/>
              </a:rPr>
              <a:t>（</a:t>
            </a:r>
            <a:r>
              <a:rPr lang="en-US" altLang="zh-CN" dirty="0">
                <a:solidFill>
                  <a:srgbClr val="0000CC"/>
                </a:solidFill>
                <a:latin typeface="宋体"/>
                <a:cs typeface="+mn-cs"/>
              </a:rPr>
              <a:t>1</a:t>
            </a:r>
            <a:r>
              <a:rPr lang="zh-CN" altLang="en-US" dirty="0">
                <a:solidFill>
                  <a:srgbClr val="0000CC"/>
                </a:solidFill>
                <a:latin typeface="宋体"/>
                <a:cs typeface="+mn-cs"/>
              </a:rPr>
              <a:t>）</a:t>
            </a:r>
            <a:r>
              <a:rPr lang="en-US" altLang="zh-CN" dirty="0">
                <a:solidFill>
                  <a:srgbClr val="0000CC"/>
                </a:solidFill>
                <a:latin typeface="宋体"/>
                <a:cs typeface="+mn-cs"/>
              </a:rPr>
              <a:t>TN</a:t>
            </a:r>
            <a:r>
              <a:rPr lang="zh-CN" altLang="en-US" dirty="0">
                <a:solidFill>
                  <a:srgbClr val="0000CC"/>
                </a:solidFill>
                <a:latin typeface="宋体"/>
                <a:cs typeface="+mn-cs"/>
              </a:rPr>
              <a:t>型</a:t>
            </a:r>
            <a:r>
              <a:rPr lang="en-US" altLang="zh-CN" dirty="0">
                <a:solidFill>
                  <a:srgbClr val="0000CC"/>
                </a:solidFill>
                <a:latin typeface="宋体"/>
                <a:cs typeface="+mn-cs"/>
              </a:rPr>
              <a:t>LCD</a:t>
            </a:r>
            <a:r>
              <a:rPr lang="zh-CN" altLang="en-US" dirty="0">
                <a:solidFill>
                  <a:srgbClr val="0000CC"/>
                </a:solidFill>
                <a:latin typeface="宋体"/>
                <a:cs typeface="+mn-cs"/>
              </a:rPr>
              <a:t>（笔段型）</a:t>
            </a:r>
            <a:endParaRPr lang="zh-CN" altLang="en-US" dirty="0"/>
          </a:p>
        </p:txBody>
      </p:sp>
      <p:sp>
        <p:nvSpPr>
          <p:cNvPr id="3" name="内容占位符 2"/>
          <p:cNvSpPr>
            <a:spLocks noGrp="1"/>
          </p:cNvSpPr>
          <p:nvPr>
            <p:ph idx="1"/>
          </p:nvPr>
        </p:nvSpPr>
        <p:spPr/>
        <p:txBody>
          <a:bodyPr/>
          <a:lstStyle/>
          <a:p>
            <a:pPr marL="0" indent="0">
              <a:spcBef>
                <a:spcPts val="0"/>
              </a:spcBef>
              <a:buFont typeface="Wingdings" pitchFamily="2" charset="2"/>
              <a:buNone/>
              <a:defRPr/>
            </a:pPr>
            <a:r>
              <a:rPr lang="zh-CN" altLang="en-US" sz="2800" b="1" dirty="0" smtClean="0">
                <a:solidFill>
                  <a:srgbClr val="0000CC"/>
                </a:solidFill>
                <a:latin typeface="+mn-ea"/>
              </a:rPr>
              <a:t>   </a:t>
            </a:r>
            <a:r>
              <a:rPr lang="en-US" altLang="zh-CN" sz="2400" b="1" dirty="0" smtClean="0">
                <a:latin typeface="+mn-ea"/>
              </a:rPr>
              <a:t>TN</a:t>
            </a:r>
            <a:r>
              <a:rPr lang="zh-CN" altLang="en-US" sz="2400" b="1" dirty="0" smtClean="0">
                <a:latin typeface="+mn-ea"/>
              </a:rPr>
              <a:t>型</a:t>
            </a:r>
            <a:r>
              <a:rPr lang="en-US" altLang="zh-CN" sz="2400" b="1" dirty="0" smtClean="0">
                <a:latin typeface="+mn-ea"/>
              </a:rPr>
              <a:t>LCD</a:t>
            </a:r>
            <a:r>
              <a:rPr lang="zh-CN" altLang="en-US" sz="2400" b="1" dirty="0" smtClean="0">
                <a:latin typeface="+mn-ea"/>
              </a:rPr>
              <a:t>属于单色、被动式</a:t>
            </a:r>
            <a:r>
              <a:rPr lang="en-US" altLang="zh-CN" sz="2400" b="1" dirty="0" smtClean="0">
                <a:latin typeface="+mn-ea"/>
              </a:rPr>
              <a:t>LCD</a:t>
            </a:r>
            <a:r>
              <a:rPr lang="zh-CN" altLang="en-US" sz="2400" b="1" dirty="0" smtClean="0">
                <a:latin typeface="+mn-ea"/>
              </a:rPr>
              <a:t>，其以长条状显示像素组成一位显示，内部结构、工作原理及外形结构如图</a:t>
            </a:r>
            <a:r>
              <a:rPr lang="en-US" altLang="zh-CN" sz="2400" b="1" dirty="0" smtClean="0">
                <a:latin typeface="+mn-ea"/>
              </a:rPr>
              <a:t>4-7</a:t>
            </a:r>
            <a:r>
              <a:rPr lang="zh-CN" altLang="en-US" sz="2400" b="1" dirty="0" smtClean="0">
                <a:latin typeface="+mn-ea"/>
              </a:rPr>
              <a:t>所示。</a:t>
            </a:r>
            <a:endParaRPr lang="en-US" altLang="zh-CN" sz="2400" b="1" dirty="0" smtClean="0">
              <a:latin typeface="+mn-ea"/>
            </a:endParaRPr>
          </a:p>
          <a:p>
            <a:pPr marL="0" indent="0">
              <a:spcBef>
                <a:spcPts val="0"/>
              </a:spcBef>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主要用于数字显示、西文字母或某些字显示符。</a:t>
            </a:r>
            <a:r>
              <a:rPr lang="en-US" altLang="zh-CN" sz="2400" b="1" dirty="0" smtClean="0">
                <a:latin typeface="+mn-ea"/>
              </a:rPr>
              <a:t>TN</a:t>
            </a:r>
            <a:r>
              <a:rPr lang="zh-CN" altLang="en-US" sz="2400" b="1" dirty="0" smtClean="0">
                <a:latin typeface="+mn-ea"/>
              </a:rPr>
              <a:t>通常由</a:t>
            </a:r>
            <a:r>
              <a:rPr lang="en-US" altLang="zh-CN" sz="2400" b="1" dirty="0" smtClean="0">
                <a:latin typeface="+mn-ea"/>
              </a:rPr>
              <a:t>6</a:t>
            </a:r>
            <a:r>
              <a:rPr lang="zh-CN" altLang="en-US" sz="2400" b="1" dirty="0" smtClean="0">
                <a:latin typeface="+mn-ea"/>
              </a:rPr>
              <a:t>段、</a:t>
            </a:r>
            <a:r>
              <a:rPr lang="en-US" altLang="zh-CN" sz="2400" b="1" dirty="0" smtClean="0">
                <a:latin typeface="+mn-ea"/>
              </a:rPr>
              <a:t>7</a:t>
            </a:r>
            <a:r>
              <a:rPr lang="zh-CN" altLang="en-US" sz="2400" b="1" dirty="0" smtClean="0">
                <a:latin typeface="+mn-ea"/>
              </a:rPr>
              <a:t>段、</a:t>
            </a:r>
            <a:r>
              <a:rPr lang="en-US" altLang="zh-CN" sz="2400" b="1" dirty="0" smtClean="0">
                <a:latin typeface="+mn-ea"/>
              </a:rPr>
              <a:t>8</a:t>
            </a:r>
            <a:r>
              <a:rPr lang="zh-CN" altLang="en-US" sz="2400" b="1" dirty="0" smtClean="0">
                <a:latin typeface="+mn-ea"/>
              </a:rPr>
              <a:t>段、</a:t>
            </a:r>
            <a:r>
              <a:rPr lang="en-US" altLang="zh-CN" sz="2400" b="1" dirty="0" smtClean="0">
                <a:latin typeface="+mn-ea"/>
              </a:rPr>
              <a:t>9</a:t>
            </a:r>
            <a:r>
              <a:rPr lang="zh-CN" altLang="en-US" sz="2400" b="1" dirty="0" smtClean="0">
                <a:latin typeface="+mn-ea"/>
              </a:rPr>
              <a:t>段、</a:t>
            </a:r>
            <a:r>
              <a:rPr lang="en-US" altLang="zh-CN" sz="2400" b="1" dirty="0" smtClean="0">
                <a:latin typeface="+mn-ea"/>
              </a:rPr>
              <a:t>14</a:t>
            </a:r>
            <a:r>
              <a:rPr lang="zh-CN" altLang="en-US" sz="2400" b="1" dirty="0" smtClean="0">
                <a:latin typeface="+mn-ea"/>
              </a:rPr>
              <a:t>段和</a:t>
            </a:r>
            <a:r>
              <a:rPr lang="en-US" altLang="zh-CN" sz="2400" b="1" dirty="0" smtClean="0">
                <a:latin typeface="+mn-ea"/>
              </a:rPr>
              <a:t>16</a:t>
            </a:r>
            <a:r>
              <a:rPr lang="zh-CN" altLang="en-US" sz="2400" b="1" dirty="0" smtClean="0">
                <a:latin typeface="+mn-ea"/>
              </a:rPr>
              <a:t>段组成，在形状上总是围绕数字“</a:t>
            </a:r>
            <a:r>
              <a:rPr lang="en-US" altLang="zh-CN" sz="2400" b="1" dirty="0" smtClean="0">
                <a:latin typeface="+mn-ea"/>
              </a:rPr>
              <a:t>8</a:t>
            </a:r>
            <a:r>
              <a:rPr lang="zh-CN" altLang="en-US" sz="2400" b="1" dirty="0" smtClean="0">
                <a:latin typeface="+mn-ea"/>
              </a:rPr>
              <a:t>”的结构而变化，广泛用于电子表、数字仪表中。</a:t>
            </a:r>
            <a:endParaRPr lang="en-US" altLang="zh-CN" sz="2400" b="1" dirty="0" smtClean="0">
              <a:latin typeface="+mn-ea"/>
            </a:endParaRPr>
          </a:p>
          <a:p>
            <a:pPr marL="0" indent="0">
              <a:spcBef>
                <a:spcPts val="0"/>
              </a:spcBef>
              <a:buFont typeface="Wingdings" pitchFamily="2" charset="2"/>
              <a:buNone/>
              <a:defRPr/>
            </a:pPr>
            <a:r>
              <a:rPr lang="en-US" altLang="zh-CN" sz="2400" b="1" dirty="0">
                <a:latin typeface="+mn-ea"/>
              </a:rPr>
              <a:t> </a:t>
            </a:r>
            <a:r>
              <a:rPr lang="en-US" altLang="zh-CN" sz="2400" b="1" dirty="0" smtClean="0">
                <a:latin typeface="+mn-ea"/>
              </a:rPr>
              <a:t>   </a:t>
            </a:r>
          </a:p>
          <a:p>
            <a:pPr marL="0" indent="0">
              <a:spcBef>
                <a:spcPts val="0"/>
              </a:spcBef>
              <a:buFont typeface="Wingdings" pitchFamily="2" charset="2"/>
              <a:buNone/>
              <a:defRPr/>
            </a:pPr>
            <a:endParaRPr lang="zh-CN" altLang="en-US" sz="2400" dirty="0"/>
          </a:p>
        </p:txBody>
      </p:sp>
      <p:sp>
        <p:nvSpPr>
          <p:cNvPr id="54275"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11C8D43-771B-4AA6-B157-E0A7F095E7C5}" type="slidenum">
              <a:rPr lang="en-US" altLang="zh-CN" sz="1000">
                <a:solidFill>
                  <a:srgbClr val="000000"/>
                </a:solidFill>
                <a:latin typeface="Franklin Gothic Book" pitchFamily="34" charset="0"/>
                <a:ea typeface="黑体" pitchFamily="49" charset="-122"/>
              </a:rPr>
              <a:pPr>
                <a:spcBef>
                  <a:spcPct val="0"/>
                </a:spcBef>
                <a:buClrTx/>
                <a:buFontTx/>
                <a:buNone/>
              </a:pPr>
              <a:t>14</a:t>
            </a:fld>
            <a:endParaRPr lang="en-US" altLang="zh-CN" sz="1000">
              <a:solidFill>
                <a:srgbClr val="000000"/>
              </a:solidFill>
              <a:latin typeface="Franklin Gothic Book" pitchFamily="34" charset="0"/>
              <a:ea typeface="黑体" pitchFamily="49" charset="-122"/>
            </a:endParaRPr>
          </a:p>
        </p:txBody>
      </p:sp>
      <p:pic>
        <p:nvPicPr>
          <p:cNvPr id="5427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 y="3117850"/>
            <a:ext cx="5343525"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8925" y="3117850"/>
            <a:ext cx="3692525"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4FB43A99-9800-4E7D-A74D-78DCB32AFC85}" type="slidenum">
              <a:rPr lang="en-US" altLang="zh-CN" smtClean="0"/>
              <a:t>14</a:t>
            </a:fld>
            <a:endParaRPr lang="en-US" altLang="zh-CN" dirty="0"/>
          </a:p>
        </p:txBody>
      </p:sp>
    </p:spTree>
    <p:extLst>
      <p:ext uri="{BB962C8B-B14F-4D97-AF65-F5344CB8AC3E}">
        <p14:creationId xmlns:p14="http://schemas.microsoft.com/office/powerpoint/2010/main" val="211796929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lvl="0">
              <a:spcBef>
                <a:spcPct val="20000"/>
              </a:spcBef>
              <a:defRPr/>
            </a:pPr>
            <a:r>
              <a:rPr lang="zh-CN" altLang="en-US" dirty="0">
                <a:solidFill>
                  <a:srgbClr val="0000CC"/>
                </a:solidFill>
                <a:latin typeface="宋体"/>
                <a:cs typeface="+mn-cs"/>
              </a:rPr>
              <a:t>（</a:t>
            </a:r>
            <a:r>
              <a:rPr lang="en-US" altLang="zh-CN" dirty="0">
                <a:solidFill>
                  <a:srgbClr val="0000CC"/>
                </a:solidFill>
                <a:latin typeface="宋体"/>
                <a:cs typeface="+mn-cs"/>
              </a:rPr>
              <a:t>2</a:t>
            </a:r>
            <a:r>
              <a:rPr lang="zh-CN" altLang="en-US" dirty="0">
                <a:solidFill>
                  <a:srgbClr val="0000CC"/>
                </a:solidFill>
                <a:latin typeface="宋体"/>
                <a:cs typeface="+mn-cs"/>
              </a:rPr>
              <a:t>）</a:t>
            </a:r>
            <a:r>
              <a:rPr lang="en-US" altLang="zh-CN" dirty="0">
                <a:solidFill>
                  <a:srgbClr val="0000CC"/>
                </a:solidFill>
                <a:latin typeface="宋体"/>
                <a:cs typeface="+mn-cs"/>
              </a:rPr>
              <a:t>STN</a:t>
            </a:r>
            <a:r>
              <a:rPr lang="zh-CN" altLang="en-US" dirty="0">
                <a:solidFill>
                  <a:srgbClr val="0000CC"/>
                </a:solidFill>
                <a:latin typeface="宋体"/>
                <a:cs typeface="+mn-cs"/>
              </a:rPr>
              <a:t>型</a:t>
            </a:r>
            <a:r>
              <a:rPr lang="en-US" altLang="zh-CN" dirty="0">
                <a:solidFill>
                  <a:srgbClr val="0000CC"/>
                </a:solidFill>
                <a:latin typeface="宋体"/>
                <a:cs typeface="+mn-cs"/>
              </a:rPr>
              <a:t>LCD</a:t>
            </a:r>
            <a:r>
              <a:rPr lang="zh-CN" altLang="en-US" dirty="0">
                <a:solidFill>
                  <a:srgbClr val="0000CC"/>
                </a:solidFill>
                <a:latin typeface="宋体"/>
                <a:cs typeface="+mn-cs"/>
              </a:rPr>
              <a:t>（字符点阵型</a:t>
            </a:r>
            <a:r>
              <a:rPr lang="zh-CN" altLang="en-US" dirty="0" smtClean="0">
                <a:solidFill>
                  <a:srgbClr val="0000CC"/>
                </a:solidFill>
                <a:latin typeface="宋体"/>
                <a:cs typeface="+mn-cs"/>
              </a:rPr>
              <a:t>）</a:t>
            </a:r>
            <a:endParaRPr lang="zh-CN" altLang="en-US" dirty="0"/>
          </a:p>
        </p:txBody>
      </p:sp>
      <p:sp>
        <p:nvSpPr>
          <p:cNvPr id="3" name="内容占位符 2"/>
          <p:cNvSpPr>
            <a:spLocks noGrp="1"/>
          </p:cNvSpPr>
          <p:nvPr>
            <p:ph idx="1"/>
          </p:nvPr>
        </p:nvSpPr>
        <p:spPr/>
        <p:txBody>
          <a:bodyPr/>
          <a:lstStyle/>
          <a:p>
            <a:pPr marL="0" indent="0">
              <a:buFont typeface="Wingdings" pitchFamily="2" charset="2"/>
              <a:buNone/>
              <a:defRPr/>
            </a:pPr>
            <a:r>
              <a:rPr lang="en-US" altLang="zh-CN" sz="2400" b="1" dirty="0" smtClean="0">
                <a:latin typeface="+mn-ea"/>
              </a:rPr>
              <a:t>    STN</a:t>
            </a:r>
            <a:r>
              <a:rPr lang="zh-CN" altLang="en-US" sz="2400" b="1" dirty="0" smtClean="0">
                <a:latin typeface="+mn-ea"/>
              </a:rPr>
              <a:t>型</a:t>
            </a:r>
            <a:r>
              <a:rPr lang="en-US" altLang="zh-CN" sz="2400" b="1" dirty="0" smtClean="0">
                <a:latin typeface="+mn-ea"/>
              </a:rPr>
              <a:t>LCD</a:t>
            </a:r>
            <a:r>
              <a:rPr lang="zh-CN" altLang="en-US" sz="2400" b="1" dirty="0" smtClean="0">
                <a:latin typeface="+mn-ea"/>
              </a:rPr>
              <a:t>是专门</a:t>
            </a:r>
            <a:r>
              <a:rPr lang="zh-CN" altLang="en-US" sz="2400" b="1" dirty="0" smtClean="0">
                <a:solidFill>
                  <a:schemeClr val="accent2"/>
                </a:solidFill>
                <a:latin typeface="+mn-ea"/>
              </a:rPr>
              <a:t>用来显示字母、数字符号等点阵型液晶显示</a:t>
            </a:r>
            <a:r>
              <a:rPr lang="zh-CN" altLang="en-US" sz="2400" b="1" dirty="0" smtClean="0">
                <a:latin typeface="+mn-ea"/>
              </a:rPr>
              <a:t>模块。它是由若干个</a:t>
            </a:r>
            <a:r>
              <a:rPr lang="en-US" altLang="zh-CN" sz="2400" b="1" dirty="0" smtClean="0">
                <a:latin typeface="+mn-ea"/>
              </a:rPr>
              <a:t>5</a:t>
            </a:r>
            <a:r>
              <a:rPr lang="en-US" altLang="zh-CN" sz="2400" b="1" dirty="0" smtClean="0">
                <a:latin typeface="Times New Roman" panose="02020603050405020304" pitchFamily="18" charset="0"/>
                <a:cs typeface="Times New Roman" panose="02020603050405020304" pitchFamily="18" charset="0"/>
              </a:rPr>
              <a:t>×8</a:t>
            </a:r>
            <a:r>
              <a:rPr lang="zh-CN" altLang="en-US" sz="2400" b="1" dirty="0" smtClean="0">
                <a:latin typeface="Times New Roman" panose="02020603050405020304" pitchFamily="18" charset="0"/>
                <a:cs typeface="Times New Roman" panose="02020603050405020304" pitchFamily="18" charset="0"/>
              </a:rPr>
              <a:t>或</a:t>
            </a:r>
            <a:r>
              <a:rPr lang="en-US" altLang="zh-CN" sz="2400" b="1" dirty="0" smtClean="0">
                <a:latin typeface="Times New Roman" panose="02020603050405020304" pitchFamily="18" charset="0"/>
                <a:cs typeface="Times New Roman" panose="02020603050405020304" pitchFamily="18" charset="0"/>
              </a:rPr>
              <a:t>5×10</a:t>
            </a:r>
            <a:r>
              <a:rPr lang="zh-CN" altLang="en-US" sz="2400" b="1" dirty="0" smtClean="0">
                <a:latin typeface="Times New Roman" panose="02020603050405020304" pitchFamily="18" charset="0"/>
                <a:cs typeface="Times New Roman" panose="02020603050405020304" pitchFamily="18" charset="0"/>
              </a:rPr>
              <a:t>点阵组成，每一个点阵显示一个字符。例如，</a:t>
            </a:r>
            <a:r>
              <a:rPr lang="en-US" altLang="zh-CN" sz="2400" b="1" dirty="0" smtClean="0">
                <a:latin typeface="Times New Roman" panose="02020603050405020304" pitchFamily="18" charset="0"/>
                <a:cs typeface="Times New Roman" panose="02020603050405020304" pitchFamily="18" charset="0"/>
              </a:rPr>
              <a:t>1602</a:t>
            </a:r>
            <a:r>
              <a:rPr lang="zh-CN" altLang="en-US" sz="2400" b="1" dirty="0" smtClean="0">
                <a:latin typeface="Times New Roman" panose="02020603050405020304" pitchFamily="18" charset="0"/>
                <a:cs typeface="Times New Roman" panose="02020603050405020304" pitchFamily="18" charset="0"/>
              </a:rPr>
              <a:t>型</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mn-ea"/>
              </a:rPr>
              <a:t>字符点阵型</a:t>
            </a:r>
            <a:r>
              <a:rPr lang="en-US" altLang="zh-CN" sz="2400" b="1" dirty="0" smtClean="0">
                <a:latin typeface="+mn-ea"/>
              </a:rPr>
              <a:t>)</a:t>
            </a:r>
            <a:r>
              <a:rPr lang="zh-CN" altLang="en-US" sz="2400" b="1" dirty="0" smtClean="0">
                <a:latin typeface="+mn-ea"/>
              </a:rPr>
              <a:t>的</a:t>
            </a:r>
            <a:r>
              <a:rPr lang="en-US" altLang="zh-CN" sz="2400" b="1" dirty="0" smtClean="0">
                <a:latin typeface="Times New Roman" panose="02020603050405020304" pitchFamily="18" charset="0"/>
                <a:cs typeface="Times New Roman" panose="02020603050405020304" pitchFamily="18" charset="0"/>
              </a:rPr>
              <a:t>LCD</a:t>
            </a:r>
            <a:r>
              <a:rPr lang="zh-CN" altLang="en-US" sz="2400" b="1" dirty="0" smtClean="0">
                <a:latin typeface="Times New Roman" panose="02020603050405020304" pitchFamily="18" charset="0"/>
                <a:cs typeface="Times New Roman" panose="02020603050405020304" pitchFamily="18" charset="0"/>
              </a:rPr>
              <a:t>模块显示器外形结构如图</a:t>
            </a:r>
            <a:r>
              <a:rPr lang="en-US" altLang="zh-CN" sz="2400" b="1" dirty="0" smtClean="0">
                <a:latin typeface="Times New Roman" panose="02020603050405020304" pitchFamily="18" charset="0"/>
                <a:cs typeface="Times New Roman" panose="02020603050405020304" pitchFamily="18" charset="0"/>
              </a:rPr>
              <a:t>4-8</a:t>
            </a:r>
            <a:r>
              <a:rPr lang="zh-CN" altLang="en-US" sz="2400" b="1" dirty="0" smtClean="0">
                <a:latin typeface="Times New Roman" panose="02020603050405020304" pitchFamily="18" charset="0"/>
                <a:cs typeface="Times New Roman" panose="02020603050405020304" pitchFamily="18" charset="0"/>
              </a:rPr>
              <a:t>所示。</a:t>
            </a:r>
            <a:endParaRPr lang="en-US" altLang="zh-CN" sz="2400" b="1" dirty="0" smtClean="0">
              <a:latin typeface="Times New Roman" panose="02020603050405020304" pitchFamily="18" charset="0"/>
              <a:cs typeface="Times New Roman" panose="02020603050405020304" pitchFamily="18" charset="0"/>
            </a:endParaRPr>
          </a:p>
          <a:p>
            <a:pPr marL="0" indent="0">
              <a:buFont typeface="Wingdings" pitchFamily="2" charset="2"/>
              <a:buNone/>
              <a:defRPr/>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STN</a:t>
            </a:r>
            <a:r>
              <a:rPr lang="zh-CN" altLang="en-US" sz="2400" b="1" dirty="0" smtClean="0">
                <a:latin typeface="Times New Roman" panose="02020603050405020304" pitchFamily="18" charset="0"/>
                <a:cs typeface="Times New Roman" panose="02020603050405020304" pitchFamily="18" charset="0"/>
              </a:rPr>
              <a:t>显示屏上每个像素点的亮度和对比度都不能独立控制，造成其显示效果欠佳。但是相对于</a:t>
            </a:r>
            <a:r>
              <a:rPr lang="en-US" altLang="zh-CN" sz="2400" b="1" dirty="0" smtClean="0">
                <a:latin typeface="Times New Roman" panose="02020603050405020304" pitchFamily="18" charset="0"/>
                <a:cs typeface="Times New Roman" panose="02020603050405020304" pitchFamily="18" charset="0"/>
              </a:rPr>
              <a:t>TFT</a:t>
            </a:r>
            <a:r>
              <a:rPr lang="zh-CN" altLang="en-US" sz="2400" b="1" dirty="0" smtClean="0">
                <a:latin typeface="Times New Roman" panose="02020603050405020304" pitchFamily="18" charset="0"/>
                <a:cs typeface="Times New Roman" panose="02020603050405020304" pitchFamily="18" charset="0"/>
              </a:rPr>
              <a:t>型</a:t>
            </a:r>
            <a:r>
              <a:rPr lang="en-US" altLang="zh-CN" sz="2400" b="1" dirty="0" smtClean="0">
                <a:latin typeface="Times New Roman" panose="02020603050405020304" pitchFamily="18" charset="0"/>
                <a:cs typeface="Times New Roman" panose="02020603050405020304" pitchFamily="18" charset="0"/>
              </a:rPr>
              <a:t>LCD</a:t>
            </a:r>
            <a:r>
              <a:rPr lang="zh-CN" altLang="en-US" sz="2400" b="1" dirty="0" smtClean="0">
                <a:latin typeface="Times New Roman" panose="02020603050405020304" pitchFamily="18" charset="0"/>
                <a:cs typeface="Times New Roman" panose="02020603050405020304" pitchFamily="18" charset="0"/>
              </a:rPr>
              <a:t>相比结构简单，价格低，耗电少，广泛应用在早期手机和高档电子仪器仪表中。</a:t>
            </a:r>
            <a:endParaRPr lang="en-US" altLang="zh-CN" sz="2400" b="1" dirty="0" smtClean="0">
              <a:latin typeface="+mn-ea"/>
            </a:endParaRPr>
          </a:p>
          <a:p>
            <a:pPr marL="0" indent="0">
              <a:buFont typeface="Wingdings" pitchFamily="2" charset="2"/>
              <a:buNone/>
              <a:defRPr/>
            </a:pPr>
            <a:endParaRPr lang="zh-CN" altLang="en-US" b="1" dirty="0">
              <a:solidFill>
                <a:srgbClr val="0000CC"/>
              </a:solidFill>
              <a:latin typeface="+mn-ea"/>
            </a:endParaRPr>
          </a:p>
        </p:txBody>
      </p:sp>
      <p:sp>
        <p:nvSpPr>
          <p:cNvPr id="55299"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73F20F7-71C8-4A87-8E97-34ABAD1B690F}" type="slidenum">
              <a:rPr lang="en-US" altLang="zh-CN" sz="1000">
                <a:solidFill>
                  <a:srgbClr val="000000"/>
                </a:solidFill>
                <a:latin typeface="Franklin Gothic Book" pitchFamily="34" charset="0"/>
                <a:ea typeface="黑体" pitchFamily="49" charset="-122"/>
              </a:rPr>
              <a:pPr>
                <a:spcBef>
                  <a:spcPct val="0"/>
                </a:spcBef>
                <a:buClrTx/>
                <a:buFontTx/>
                <a:buNone/>
              </a:pPr>
              <a:t>15</a:t>
            </a:fld>
            <a:endParaRPr lang="en-US" altLang="zh-CN" sz="1000">
              <a:solidFill>
                <a:srgbClr val="000000"/>
              </a:solidFill>
              <a:latin typeface="Franklin Gothic Book" pitchFamily="34" charset="0"/>
              <a:ea typeface="黑体" pitchFamily="49" charset="-122"/>
            </a:endParaRPr>
          </a:p>
        </p:txBody>
      </p:sp>
      <p:pic>
        <p:nvPicPr>
          <p:cNvPr id="5530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220209"/>
            <a:ext cx="6519639"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9451CBE0-0814-4CEA-B0A8-577AEFAD1C64}" type="slidenum">
              <a:rPr lang="en-US" altLang="zh-CN" smtClean="0"/>
              <a:t>15</a:t>
            </a:fld>
            <a:endParaRPr lang="en-US" altLang="zh-CN" dirty="0"/>
          </a:p>
        </p:txBody>
      </p:sp>
    </p:spTree>
    <p:extLst>
      <p:ext uri="{BB962C8B-B14F-4D97-AF65-F5344CB8AC3E}">
        <p14:creationId xmlns:p14="http://schemas.microsoft.com/office/powerpoint/2010/main" val="185661059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lvl="0">
              <a:spcBef>
                <a:spcPts val="0"/>
              </a:spcBef>
              <a:defRPr/>
            </a:pPr>
            <a:r>
              <a:rPr lang="zh-CN" altLang="en-US" dirty="0">
                <a:solidFill>
                  <a:srgbClr val="0000CC"/>
                </a:solidFill>
                <a:latin typeface="宋体"/>
                <a:cs typeface="+mn-cs"/>
              </a:rPr>
              <a:t>（</a:t>
            </a:r>
            <a:r>
              <a:rPr lang="en-US" altLang="zh-CN" dirty="0">
                <a:solidFill>
                  <a:srgbClr val="0000CC"/>
                </a:solidFill>
                <a:latin typeface="宋体"/>
                <a:cs typeface="+mn-cs"/>
              </a:rPr>
              <a:t>3</a:t>
            </a:r>
            <a:r>
              <a:rPr lang="zh-CN" altLang="en-US" dirty="0">
                <a:solidFill>
                  <a:srgbClr val="0000CC"/>
                </a:solidFill>
                <a:latin typeface="宋体"/>
                <a:cs typeface="+mn-cs"/>
              </a:rPr>
              <a:t>）</a:t>
            </a:r>
            <a:r>
              <a:rPr lang="en-US" altLang="zh-CN" dirty="0">
                <a:solidFill>
                  <a:srgbClr val="0000CC"/>
                </a:solidFill>
                <a:latin typeface="宋体"/>
                <a:cs typeface="+mn-cs"/>
              </a:rPr>
              <a:t>TFT</a:t>
            </a:r>
            <a:r>
              <a:rPr lang="zh-CN" altLang="en-US" dirty="0">
                <a:solidFill>
                  <a:srgbClr val="0000CC"/>
                </a:solidFill>
                <a:latin typeface="宋体"/>
                <a:cs typeface="+mn-cs"/>
              </a:rPr>
              <a:t>型</a:t>
            </a:r>
            <a:r>
              <a:rPr lang="en-US" altLang="zh-CN" dirty="0">
                <a:solidFill>
                  <a:srgbClr val="0000CC"/>
                </a:solidFill>
                <a:latin typeface="宋体"/>
                <a:cs typeface="+mn-cs"/>
              </a:rPr>
              <a:t>LCD</a:t>
            </a:r>
            <a:r>
              <a:rPr lang="zh-CN" altLang="en-US" dirty="0">
                <a:solidFill>
                  <a:srgbClr val="0000CC"/>
                </a:solidFill>
                <a:latin typeface="宋体"/>
                <a:cs typeface="+mn-cs"/>
              </a:rPr>
              <a:t>（点阵图形型</a:t>
            </a:r>
            <a:r>
              <a:rPr lang="zh-CN" altLang="en-US" dirty="0" smtClean="0">
                <a:solidFill>
                  <a:srgbClr val="0000CC"/>
                </a:solidFill>
                <a:latin typeface="宋体"/>
                <a:cs typeface="+mn-cs"/>
              </a:rPr>
              <a:t>）</a:t>
            </a:r>
            <a:endParaRPr lang="zh-CN" altLang="en-US" dirty="0"/>
          </a:p>
        </p:txBody>
      </p:sp>
      <p:sp>
        <p:nvSpPr>
          <p:cNvPr id="3" name="内容占位符 2"/>
          <p:cNvSpPr>
            <a:spLocks noGrp="1"/>
          </p:cNvSpPr>
          <p:nvPr>
            <p:ph idx="1"/>
          </p:nvPr>
        </p:nvSpPr>
        <p:spPr/>
        <p:txBody>
          <a:bodyPr/>
          <a:lstStyle/>
          <a:p>
            <a:pPr marL="0" indent="0">
              <a:spcBef>
                <a:spcPts val="0"/>
              </a:spcBef>
              <a:buFont typeface="Wingdings" pitchFamily="2" charset="2"/>
              <a:buNone/>
              <a:defRPr/>
            </a:pPr>
            <a:r>
              <a:rPr lang="zh-CN" altLang="en-US" sz="2400" b="1" dirty="0" smtClean="0">
                <a:latin typeface="+mn-ea"/>
              </a:rPr>
              <a:t>    薄膜晶体管</a:t>
            </a:r>
            <a:r>
              <a:rPr lang="en-US" altLang="zh-CN" sz="2400" b="1" dirty="0" smtClean="0">
                <a:latin typeface="+mn-ea"/>
              </a:rPr>
              <a:t>(TFT</a:t>
            </a:r>
            <a:r>
              <a:rPr lang="zh-CN" altLang="en-US" sz="2400" b="1" dirty="0" smtClean="0">
                <a:latin typeface="+mn-ea"/>
              </a:rPr>
              <a:t>型</a:t>
            </a:r>
            <a:r>
              <a:rPr lang="en-US" altLang="zh-CN" sz="2400" b="1" dirty="0" smtClean="0">
                <a:latin typeface="+mn-ea"/>
              </a:rPr>
              <a:t>)</a:t>
            </a:r>
            <a:r>
              <a:rPr lang="zh-CN" altLang="en-US" sz="2400" b="1" dirty="0" smtClean="0">
                <a:latin typeface="+mn-ea"/>
              </a:rPr>
              <a:t>属于彩色、有源式</a:t>
            </a:r>
            <a:r>
              <a:rPr lang="en-US" altLang="zh-CN" sz="2400" b="1" dirty="0" smtClean="0">
                <a:latin typeface="+mn-ea"/>
              </a:rPr>
              <a:t>LCD</a:t>
            </a:r>
            <a:r>
              <a:rPr lang="zh-CN" altLang="en-US" sz="2400" b="1" dirty="0" smtClean="0">
                <a:latin typeface="+mn-ea"/>
              </a:rPr>
              <a:t>，其内部结构是在一平板上排列有多行、多列形成矩阵形式的晶格点，点的大小可根据清晰度来设计。</a:t>
            </a:r>
            <a:r>
              <a:rPr lang="en-US" altLang="zh-CN" sz="2400" b="1" dirty="0" smtClean="0">
                <a:latin typeface="+mn-ea"/>
              </a:rPr>
              <a:t>TFT</a:t>
            </a:r>
            <a:r>
              <a:rPr lang="zh-CN" altLang="en-US" sz="2400" b="1" dirty="0" smtClean="0">
                <a:latin typeface="+mn-ea"/>
              </a:rPr>
              <a:t>型</a:t>
            </a:r>
            <a:r>
              <a:rPr lang="en-US" altLang="zh-CN" sz="2400" b="1" dirty="0" smtClean="0">
                <a:latin typeface="+mn-ea"/>
              </a:rPr>
              <a:t>LCD</a:t>
            </a:r>
            <a:r>
              <a:rPr lang="zh-CN" altLang="en-US" sz="2400" b="1" dirty="0" smtClean="0">
                <a:latin typeface="+mn-ea"/>
              </a:rPr>
              <a:t>通过有源开关的方式来实现对个像素的独立精确控制，可以实现精细的显示效果（真彩色）这类液晶显示器可用于图形显示，如</a:t>
            </a:r>
            <a:r>
              <a:rPr lang="zh-CN" altLang="en-US" sz="2400" b="1" dirty="0" smtClean="0">
                <a:solidFill>
                  <a:schemeClr val="accent2"/>
                </a:solidFill>
                <a:latin typeface="+mn-ea"/>
              </a:rPr>
              <a:t>手机、电脑和彩电等设备中。</a:t>
            </a:r>
            <a:r>
              <a:rPr lang="zh-CN" altLang="en-US" sz="2400" b="1" dirty="0" smtClean="0">
                <a:latin typeface="+mn-ea"/>
              </a:rPr>
              <a:t>其基本结构、等效电路及工作原理如图</a:t>
            </a:r>
            <a:r>
              <a:rPr lang="en-US" altLang="zh-CN" sz="2400" b="1" dirty="0" smtClean="0">
                <a:latin typeface="+mn-ea"/>
              </a:rPr>
              <a:t>4-9</a:t>
            </a:r>
            <a:r>
              <a:rPr lang="zh-CN" altLang="en-US" sz="2400" b="1" dirty="0" smtClean="0">
                <a:latin typeface="+mn-ea"/>
              </a:rPr>
              <a:t>所示。</a:t>
            </a:r>
            <a:endParaRPr lang="zh-CN" altLang="en-US" sz="2400" b="1" dirty="0">
              <a:latin typeface="+mn-ea"/>
            </a:endParaRPr>
          </a:p>
        </p:txBody>
      </p:sp>
      <p:sp>
        <p:nvSpPr>
          <p:cNvPr id="56323"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76712EB1-9AE7-4CC3-A5DA-4A16A1E0B54C}" type="slidenum">
              <a:rPr lang="en-US" altLang="zh-CN" sz="1000">
                <a:solidFill>
                  <a:srgbClr val="000000"/>
                </a:solidFill>
                <a:latin typeface="Franklin Gothic Book" pitchFamily="34" charset="0"/>
                <a:ea typeface="黑体" pitchFamily="49" charset="-122"/>
              </a:rPr>
              <a:pPr>
                <a:spcBef>
                  <a:spcPct val="0"/>
                </a:spcBef>
                <a:buClrTx/>
                <a:buFontTx/>
                <a:buNone/>
              </a:pPr>
              <a:t>16</a:t>
            </a:fld>
            <a:endParaRPr lang="en-US" altLang="zh-CN" sz="1000">
              <a:solidFill>
                <a:srgbClr val="000000"/>
              </a:solidFill>
              <a:latin typeface="Franklin Gothic Book" pitchFamily="34" charset="0"/>
              <a:ea typeface="黑体" pitchFamily="49" charset="-122"/>
            </a:endParaRPr>
          </a:p>
        </p:txBody>
      </p:sp>
      <p:pic>
        <p:nvPicPr>
          <p:cNvPr id="56325" name="图片 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244" y="3356992"/>
            <a:ext cx="8785243"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400B09FE-3015-45CC-9683-EF3D7DC52235}" type="slidenum">
              <a:rPr lang="en-US" altLang="zh-CN" smtClean="0"/>
              <a:t>16</a:t>
            </a:fld>
            <a:endParaRPr lang="en-US" altLang="zh-CN" dirty="0"/>
          </a:p>
        </p:txBody>
      </p:sp>
    </p:spTree>
    <p:extLst>
      <p:ext uri="{BB962C8B-B14F-4D97-AF65-F5344CB8AC3E}">
        <p14:creationId xmlns:p14="http://schemas.microsoft.com/office/powerpoint/2010/main" val="356965783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400" b="1" dirty="0" smtClean="0">
                <a:latin typeface="+mn-ea"/>
                <a:ea typeface="+mn-ea"/>
              </a:rPr>
              <a:t>TFT</a:t>
            </a:r>
            <a:r>
              <a:rPr lang="zh-CN" altLang="en-US" sz="2400" b="1" dirty="0" smtClean="0">
                <a:latin typeface="+mn-ea"/>
                <a:ea typeface="+mn-ea"/>
              </a:rPr>
              <a:t>型</a:t>
            </a:r>
            <a:r>
              <a:rPr lang="en-US" altLang="zh-CN" sz="2400" b="1" dirty="0" smtClean="0">
                <a:latin typeface="+mn-ea"/>
                <a:ea typeface="+mn-ea"/>
              </a:rPr>
              <a:t>LCD</a:t>
            </a:r>
            <a:r>
              <a:rPr lang="zh-CN" altLang="en-US" sz="2400" b="1" dirty="0" smtClean="0">
                <a:latin typeface="+mn-ea"/>
                <a:ea typeface="+mn-ea"/>
              </a:rPr>
              <a:t>分辨率，如表</a:t>
            </a:r>
            <a:r>
              <a:rPr lang="en-US" altLang="zh-CN" sz="2400" b="1" dirty="0" smtClean="0">
                <a:latin typeface="+mn-ea"/>
                <a:ea typeface="+mn-ea"/>
              </a:rPr>
              <a:t>4-3</a:t>
            </a:r>
            <a:r>
              <a:rPr lang="zh-CN" altLang="en-US" sz="2400" b="1" dirty="0" smtClean="0">
                <a:latin typeface="+mn-ea"/>
                <a:ea typeface="+mn-ea"/>
              </a:rPr>
              <a:t>所示。</a:t>
            </a:r>
            <a:endParaRPr lang="zh-CN" altLang="en-US" sz="2400" b="1" dirty="0">
              <a:latin typeface="+mn-ea"/>
              <a:ea typeface="+mn-ea"/>
            </a:endParaRPr>
          </a:p>
        </p:txBody>
      </p:sp>
      <p:pic>
        <p:nvPicPr>
          <p:cNvPr id="57347"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052736"/>
            <a:ext cx="7632848" cy="5472608"/>
          </a:xfrm>
        </p:spPr>
      </p:pic>
      <p:sp>
        <p:nvSpPr>
          <p:cNvPr id="57348"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2ECF430-0922-4B1C-A959-40AA388F1C7C}" type="slidenum">
              <a:rPr lang="zh-CN" altLang="en-US" sz="1000">
                <a:solidFill>
                  <a:srgbClr val="000000"/>
                </a:solidFill>
                <a:latin typeface="Franklin Gothic Book" pitchFamily="34" charset="0"/>
                <a:ea typeface="黑体" pitchFamily="49" charset="-122"/>
              </a:rPr>
              <a:pPr>
                <a:spcBef>
                  <a:spcPct val="0"/>
                </a:spcBef>
                <a:buClrTx/>
                <a:buFontTx/>
                <a:buNone/>
              </a:pPr>
              <a:t>17</a:t>
            </a:fld>
            <a:endParaRPr lang="en-US" altLang="zh-CN" sz="1000">
              <a:solidFill>
                <a:srgbClr val="000000"/>
              </a:solidFill>
              <a:latin typeface="Franklin Gothic Book" pitchFamily="34" charset="0"/>
              <a:ea typeface="黑体" pitchFamily="49" charset="-122"/>
            </a:endParaRPr>
          </a:p>
        </p:txBody>
      </p:sp>
      <p:pic>
        <p:nvPicPr>
          <p:cNvPr id="573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3484DFF2-0B1C-42B3-9569-C8DF5E684B3F}" type="slidenum">
              <a:rPr lang="en-US" altLang="zh-CN" smtClean="0"/>
              <a:t>17</a:t>
            </a:fld>
            <a:endParaRPr lang="en-US" altLang="zh-CN" dirty="0"/>
          </a:p>
        </p:txBody>
      </p:sp>
    </p:spTree>
    <p:extLst>
      <p:ext uri="{BB962C8B-B14F-4D97-AF65-F5344CB8AC3E}">
        <p14:creationId xmlns:p14="http://schemas.microsoft.com/office/powerpoint/2010/main" val="2084867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012" y="404664"/>
            <a:ext cx="7673975" cy="609600"/>
          </a:xfrm>
        </p:spPr>
        <p:txBody>
          <a:bodyPr/>
          <a:lstStyle/>
          <a:p>
            <a:r>
              <a:rPr lang="en-US" altLang="zh-CN" sz="3200" dirty="0">
                <a:solidFill>
                  <a:srgbClr val="9900FF"/>
                </a:solidFill>
                <a:latin typeface="宋体"/>
                <a:cs typeface="+mn-cs"/>
              </a:rPr>
              <a:t>2. 1602</a:t>
            </a:r>
            <a:r>
              <a:rPr lang="zh-CN" altLang="en-US" sz="3200" dirty="0">
                <a:solidFill>
                  <a:srgbClr val="9900FF"/>
                </a:solidFill>
                <a:latin typeface="宋体"/>
                <a:cs typeface="+mn-cs"/>
              </a:rPr>
              <a:t>型</a:t>
            </a:r>
            <a:r>
              <a:rPr lang="en-US" altLang="zh-CN" sz="3200" dirty="0">
                <a:solidFill>
                  <a:srgbClr val="9900FF"/>
                </a:solidFill>
                <a:latin typeface="宋体"/>
                <a:cs typeface="+mn-cs"/>
              </a:rPr>
              <a:t>LCD</a:t>
            </a:r>
            <a:r>
              <a:rPr lang="zh-CN" altLang="en-US" sz="3200" dirty="0">
                <a:solidFill>
                  <a:srgbClr val="9900FF"/>
                </a:solidFill>
                <a:latin typeface="宋体"/>
                <a:cs typeface="+mn-cs"/>
              </a:rPr>
              <a:t>模块应用简介</a:t>
            </a:r>
            <a:endParaRPr lang="zh-CN" altLang="en-US" sz="3200" dirty="0"/>
          </a:p>
        </p:txBody>
      </p:sp>
      <p:sp>
        <p:nvSpPr>
          <p:cNvPr id="3" name="内容占位符 2"/>
          <p:cNvSpPr>
            <a:spLocks noGrp="1"/>
          </p:cNvSpPr>
          <p:nvPr>
            <p:ph idx="1"/>
          </p:nvPr>
        </p:nvSpPr>
        <p:spPr/>
        <p:txBody>
          <a:bodyPr/>
          <a:lstStyle/>
          <a:p>
            <a:pPr marL="0" indent="0">
              <a:buFont typeface="Wingdings" pitchFamily="2" charset="2"/>
              <a:buNone/>
              <a:defRPr/>
            </a:pPr>
            <a:r>
              <a:rPr lang="en-US" altLang="zh-CN" dirty="0">
                <a:solidFill>
                  <a:srgbClr val="9900FF"/>
                </a:solidFill>
                <a:latin typeface="+mn-ea"/>
              </a:rPr>
              <a:t> </a:t>
            </a:r>
            <a:r>
              <a:rPr lang="en-US" altLang="zh-CN" dirty="0" smtClean="0">
                <a:solidFill>
                  <a:srgbClr val="9900FF"/>
                </a:solidFill>
                <a:latin typeface="+mn-ea"/>
              </a:rPr>
              <a:t>   </a:t>
            </a:r>
            <a:r>
              <a:rPr lang="zh-CN" altLang="en-US" b="1" dirty="0" smtClean="0">
                <a:solidFill>
                  <a:srgbClr val="9900FF"/>
                </a:solidFill>
                <a:latin typeface="+mn-ea"/>
              </a:rPr>
              <a:t>（</a:t>
            </a:r>
            <a:r>
              <a:rPr lang="en-US" altLang="zh-CN" b="1" dirty="0" smtClean="0">
                <a:solidFill>
                  <a:srgbClr val="9900FF"/>
                </a:solidFill>
                <a:latin typeface="+mn-ea"/>
              </a:rPr>
              <a:t>1</a:t>
            </a:r>
            <a:r>
              <a:rPr lang="zh-CN" altLang="en-US" b="1" dirty="0" smtClean="0">
                <a:solidFill>
                  <a:srgbClr val="9900FF"/>
                </a:solidFill>
                <a:latin typeface="+mn-ea"/>
              </a:rPr>
              <a:t>）概述</a:t>
            </a:r>
            <a:endParaRPr lang="en-US" altLang="zh-CN" b="1" dirty="0" smtClean="0">
              <a:solidFill>
                <a:srgbClr val="9900FF"/>
              </a:solidFill>
              <a:latin typeface="+mn-ea"/>
            </a:endParaRPr>
          </a:p>
          <a:p>
            <a:pPr marL="0" indent="0">
              <a:buFont typeface="Wingdings" pitchFamily="2" charset="2"/>
              <a:buNone/>
              <a:defRPr/>
            </a:pPr>
            <a:r>
              <a:rPr lang="en-US" altLang="zh-CN" sz="2400" b="1" dirty="0">
                <a:latin typeface="+mn-ea"/>
              </a:rPr>
              <a:t> </a:t>
            </a:r>
            <a:r>
              <a:rPr lang="en-US" altLang="zh-CN" sz="2400" b="1" dirty="0" smtClean="0">
                <a:latin typeface="+mn-ea"/>
              </a:rPr>
              <a:t>   1602</a:t>
            </a:r>
            <a:r>
              <a:rPr lang="zh-CN" altLang="en-US" sz="2400" b="1" dirty="0" smtClean="0">
                <a:latin typeface="+mn-ea"/>
              </a:rPr>
              <a:t>模块是一种专门用来显示字母、数字、符号的</a:t>
            </a:r>
            <a:r>
              <a:rPr lang="zh-CN" altLang="en-US" sz="2400" b="1" dirty="0" smtClean="0">
                <a:solidFill>
                  <a:schemeClr val="accent2"/>
                </a:solidFill>
                <a:latin typeface="+mn-ea"/>
              </a:rPr>
              <a:t>点阵型液晶显示器（</a:t>
            </a:r>
            <a:r>
              <a:rPr lang="en-US" altLang="zh-CN" sz="2400" b="1" dirty="0" smtClean="0">
                <a:solidFill>
                  <a:schemeClr val="accent2"/>
                </a:solidFill>
                <a:latin typeface="+mn-ea"/>
              </a:rPr>
              <a:t>STN</a:t>
            </a:r>
            <a:r>
              <a:rPr lang="zh-CN" altLang="en-US" sz="2400" b="1" dirty="0" smtClean="0">
                <a:solidFill>
                  <a:schemeClr val="accent2"/>
                </a:solidFill>
                <a:latin typeface="+mn-ea"/>
              </a:rPr>
              <a:t>型单色），</a:t>
            </a:r>
            <a:r>
              <a:rPr lang="zh-CN" altLang="en-US" sz="2400" b="1" dirty="0" smtClean="0">
                <a:latin typeface="+mn-ea"/>
              </a:rPr>
              <a:t>可以显示</a:t>
            </a:r>
            <a:r>
              <a:rPr lang="en-US" altLang="zh-CN" sz="2400" b="1" dirty="0" smtClean="0">
                <a:latin typeface="+mn-ea"/>
              </a:rPr>
              <a:t>2</a:t>
            </a:r>
            <a:r>
              <a:rPr lang="zh-CN" altLang="en-US" sz="2400" b="1" dirty="0" smtClean="0">
                <a:latin typeface="+mn-ea"/>
              </a:rPr>
              <a:t>行</a:t>
            </a:r>
            <a:r>
              <a:rPr lang="en-US" altLang="zh-CN" sz="2400" b="1" dirty="0" smtClean="0">
                <a:latin typeface="Times New Roman" panose="02020603050405020304" pitchFamily="18" charset="0"/>
                <a:cs typeface="Times New Roman" panose="02020603050405020304" pitchFamily="18" charset="0"/>
              </a:rPr>
              <a:t>×16</a:t>
            </a:r>
            <a:r>
              <a:rPr lang="zh-CN" altLang="en-US" sz="2400" b="1" dirty="0" smtClean="0">
                <a:latin typeface="Times New Roman" panose="02020603050405020304" pitchFamily="18" charset="0"/>
                <a:cs typeface="Times New Roman" panose="02020603050405020304" pitchFamily="18" charset="0"/>
              </a:rPr>
              <a:t>列的字符。工作电压</a:t>
            </a:r>
            <a:r>
              <a:rPr lang="en-US" altLang="zh-CN" sz="2400" b="1" dirty="0" smtClean="0">
                <a:latin typeface="Times New Roman" panose="02020603050405020304" pitchFamily="18" charset="0"/>
                <a:cs typeface="Times New Roman" panose="02020603050405020304" pitchFamily="18" charset="0"/>
              </a:rPr>
              <a:t>5V(2mA)</a:t>
            </a:r>
            <a:r>
              <a:rPr lang="zh-CN" altLang="en-US" sz="2400" b="1" dirty="0" smtClean="0">
                <a:latin typeface="Times New Roman" panose="02020603050405020304" pitchFamily="18" charset="0"/>
                <a:cs typeface="Times New Roman" panose="02020603050405020304" pitchFamily="18" charset="0"/>
              </a:rPr>
              <a:t>。连接电路如图</a:t>
            </a:r>
            <a:r>
              <a:rPr lang="en-US" altLang="zh-CN" sz="2400" b="1" dirty="0" smtClean="0">
                <a:latin typeface="Times New Roman" panose="02020603050405020304" pitchFamily="18" charset="0"/>
                <a:cs typeface="Times New Roman" panose="02020603050405020304" pitchFamily="18" charset="0"/>
              </a:rPr>
              <a:t>4-10</a:t>
            </a:r>
            <a:r>
              <a:rPr lang="zh-CN" altLang="en-US" sz="2400" b="1" dirty="0" smtClean="0">
                <a:latin typeface="Times New Roman" panose="02020603050405020304" pitchFamily="18" charset="0"/>
                <a:cs typeface="Times New Roman" panose="02020603050405020304" pitchFamily="18" charset="0"/>
              </a:rPr>
              <a:t>所示，管脚说明如表</a:t>
            </a:r>
            <a:r>
              <a:rPr lang="en-US" altLang="zh-CN" sz="2400" b="1" dirty="0" smtClean="0">
                <a:latin typeface="Times New Roman" panose="02020603050405020304" pitchFamily="18" charset="0"/>
                <a:cs typeface="Times New Roman" panose="02020603050405020304" pitchFamily="18" charset="0"/>
              </a:rPr>
              <a:t>4-4</a:t>
            </a:r>
            <a:r>
              <a:rPr lang="zh-CN" altLang="en-US" sz="2400" b="1" dirty="0" smtClean="0">
                <a:latin typeface="Times New Roman" panose="02020603050405020304" pitchFamily="18" charset="0"/>
                <a:cs typeface="Times New Roman" panose="02020603050405020304" pitchFamily="18" charset="0"/>
              </a:rPr>
              <a:t>所示。</a:t>
            </a:r>
            <a:r>
              <a:rPr lang="en-US" altLang="zh-CN" sz="2400" b="1" dirty="0" smtClean="0">
                <a:latin typeface="+mn-ea"/>
              </a:rPr>
              <a:t> </a:t>
            </a:r>
          </a:p>
          <a:p>
            <a:pPr marL="0" indent="0">
              <a:buFont typeface="Wingdings" pitchFamily="2" charset="2"/>
              <a:buNone/>
              <a:defRPr/>
            </a:pPr>
            <a:endParaRPr lang="zh-CN" altLang="en-US" b="1" dirty="0">
              <a:solidFill>
                <a:srgbClr val="9900FF"/>
              </a:solidFill>
              <a:latin typeface="+mn-ea"/>
            </a:endParaRPr>
          </a:p>
        </p:txBody>
      </p:sp>
      <p:sp>
        <p:nvSpPr>
          <p:cNvPr id="58371"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B3BAC36-03E3-4AE4-93CC-77A11864DDD9}" type="slidenum">
              <a:rPr lang="zh-CN" altLang="en-US" sz="1000">
                <a:solidFill>
                  <a:srgbClr val="000000"/>
                </a:solidFill>
                <a:latin typeface="Franklin Gothic Book" pitchFamily="34" charset="0"/>
                <a:ea typeface="黑体" pitchFamily="49" charset="-122"/>
              </a:rPr>
              <a:pPr>
                <a:spcBef>
                  <a:spcPct val="0"/>
                </a:spcBef>
                <a:buClrTx/>
                <a:buFontTx/>
                <a:buNone/>
              </a:pPr>
              <a:t>18</a:t>
            </a:fld>
            <a:endParaRPr lang="en-US" altLang="zh-CN" sz="1000">
              <a:solidFill>
                <a:srgbClr val="000000"/>
              </a:solidFill>
              <a:latin typeface="Franklin Gothic Book" pitchFamily="34" charset="0"/>
              <a:ea typeface="黑体" pitchFamily="49" charset="-122"/>
            </a:endParaRPr>
          </a:p>
        </p:txBody>
      </p:sp>
      <p:pic>
        <p:nvPicPr>
          <p:cNvPr id="583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7" y="2708920"/>
            <a:ext cx="8785225"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EA2FD616-1E0A-4A24-8C37-927F44867B1C}" type="slidenum">
              <a:rPr lang="en-US" altLang="zh-CN" smtClean="0"/>
              <a:t>18</a:t>
            </a:fld>
            <a:endParaRPr lang="en-US" altLang="zh-CN" dirty="0"/>
          </a:p>
        </p:txBody>
      </p:sp>
    </p:spTree>
    <p:extLst>
      <p:ext uri="{BB962C8B-B14F-4D97-AF65-F5344CB8AC3E}">
        <p14:creationId xmlns:p14="http://schemas.microsoft.com/office/powerpoint/2010/main" val="309848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222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1560" y="116632"/>
            <a:ext cx="7673975" cy="609600"/>
          </a:xfrm>
        </p:spPr>
        <p:txBody>
          <a:bodyPr/>
          <a:lstStyle/>
          <a:p>
            <a:pPr lvl="0">
              <a:spcBef>
                <a:spcPct val="20000"/>
              </a:spcBef>
              <a:defRPr/>
            </a:pPr>
            <a:r>
              <a:rPr lang="zh-CN" altLang="en-US" sz="2400" dirty="0">
                <a:solidFill>
                  <a:srgbClr val="9900FF"/>
                </a:solidFill>
                <a:latin typeface="宋体"/>
                <a:cs typeface="+mn-cs"/>
              </a:rPr>
              <a:t>（</a:t>
            </a:r>
            <a:r>
              <a:rPr lang="en-US" altLang="zh-CN" sz="2400" dirty="0">
                <a:solidFill>
                  <a:srgbClr val="9900FF"/>
                </a:solidFill>
                <a:latin typeface="宋体"/>
                <a:cs typeface="+mn-cs"/>
              </a:rPr>
              <a:t>2</a:t>
            </a:r>
            <a:r>
              <a:rPr lang="zh-CN" altLang="en-US" sz="2400" dirty="0">
                <a:solidFill>
                  <a:srgbClr val="9900FF"/>
                </a:solidFill>
                <a:latin typeface="宋体"/>
                <a:cs typeface="+mn-cs"/>
              </a:rPr>
              <a:t>）显示模块的电路</a:t>
            </a:r>
            <a:r>
              <a:rPr lang="zh-CN" altLang="en-US" sz="2400" dirty="0" smtClean="0">
                <a:solidFill>
                  <a:srgbClr val="9900FF"/>
                </a:solidFill>
                <a:latin typeface="宋体"/>
                <a:cs typeface="+mn-cs"/>
              </a:rPr>
              <a:t>组成</a:t>
            </a:r>
            <a:endParaRPr lang="zh-CN" altLang="en-US" dirty="0">
              <a:solidFill>
                <a:srgbClr val="9900FF"/>
              </a:solidFill>
            </a:endParaRPr>
          </a:p>
        </p:txBody>
      </p:sp>
      <p:sp>
        <p:nvSpPr>
          <p:cNvPr id="3" name="内容占位符 2"/>
          <p:cNvSpPr>
            <a:spLocks noGrp="1"/>
          </p:cNvSpPr>
          <p:nvPr>
            <p:ph idx="1"/>
          </p:nvPr>
        </p:nvSpPr>
        <p:spPr>
          <a:xfrm>
            <a:off x="107628" y="593725"/>
            <a:ext cx="8928744" cy="5543507"/>
          </a:xfrm>
        </p:spPr>
        <p:txBody>
          <a:bodyPr/>
          <a:lstStyle/>
          <a:p>
            <a:pPr marL="0" indent="0">
              <a:buFont typeface="Wingdings" pitchFamily="2" charset="2"/>
              <a:buNone/>
              <a:defRPr/>
            </a:pPr>
            <a:r>
              <a:rPr lang="zh-CN" altLang="en-US" sz="2400" b="1" dirty="0" smtClean="0">
                <a:latin typeface="+mn-ea"/>
              </a:rPr>
              <a:t>    模块主要由</a:t>
            </a:r>
            <a:r>
              <a:rPr lang="en-US" altLang="zh-CN" sz="2400" b="1" dirty="0" smtClean="0">
                <a:latin typeface="+mn-ea"/>
              </a:rPr>
              <a:t>CGROM</a:t>
            </a:r>
            <a:r>
              <a:rPr lang="zh-CN" altLang="en-US" sz="2400" b="1" dirty="0" smtClean="0">
                <a:latin typeface="+mn-ea"/>
              </a:rPr>
              <a:t>字符产生器、</a:t>
            </a:r>
            <a:r>
              <a:rPr lang="en-US" altLang="zh-CN" sz="2400" b="1" dirty="0" smtClean="0">
                <a:latin typeface="+mn-ea"/>
              </a:rPr>
              <a:t>CGRAM</a:t>
            </a:r>
            <a:r>
              <a:rPr lang="zh-CN" altLang="en-US" sz="2400" b="1" dirty="0" smtClean="0">
                <a:latin typeface="+mn-ea"/>
              </a:rPr>
              <a:t>产生器、</a:t>
            </a:r>
            <a:r>
              <a:rPr lang="en-US" altLang="zh-CN" sz="2400" b="1" dirty="0" smtClean="0">
                <a:latin typeface="+mn-ea"/>
              </a:rPr>
              <a:t>DDRAM</a:t>
            </a:r>
            <a:r>
              <a:rPr lang="zh-CN" altLang="en-US" sz="2400" b="1" dirty="0" smtClean="0">
                <a:latin typeface="+mn-ea"/>
              </a:rPr>
              <a:t>显示缓冲区、状态寄存器、</a:t>
            </a:r>
            <a:r>
              <a:rPr lang="en-US" altLang="zh-CN" sz="2400" b="1" dirty="0" smtClean="0">
                <a:latin typeface="+mn-ea"/>
              </a:rPr>
              <a:t>AC</a:t>
            </a:r>
            <a:r>
              <a:rPr lang="zh-CN" altLang="en-US" sz="2400" b="1" dirty="0" smtClean="0">
                <a:latin typeface="+mn-ea"/>
              </a:rPr>
              <a:t>地址计数器（加</a:t>
            </a:r>
            <a:r>
              <a:rPr lang="en-US" altLang="zh-CN" sz="2400" b="1" dirty="0" smtClean="0">
                <a:latin typeface="+mn-ea"/>
              </a:rPr>
              <a:t>1</a:t>
            </a:r>
            <a:r>
              <a:rPr lang="zh-CN" altLang="en-US" sz="2400" b="1" dirty="0" smtClean="0">
                <a:latin typeface="+mn-ea"/>
              </a:rPr>
              <a:t>）、指令寄存器</a:t>
            </a:r>
            <a:r>
              <a:rPr lang="en-US" altLang="zh-CN" sz="2400" b="1" dirty="0" smtClean="0">
                <a:latin typeface="+mn-ea"/>
              </a:rPr>
              <a:t>IR</a:t>
            </a:r>
            <a:r>
              <a:rPr lang="zh-CN" altLang="en-US" sz="2400" b="1" dirty="0" smtClean="0">
                <a:latin typeface="+mn-ea"/>
              </a:rPr>
              <a:t>、数据寄存器</a:t>
            </a:r>
            <a:r>
              <a:rPr lang="en-US" altLang="zh-CN" sz="2400" b="1" dirty="0" smtClean="0">
                <a:latin typeface="+mn-ea"/>
              </a:rPr>
              <a:t>DR</a:t>
            </a:r>
            <a:r>
              <a:rPr lang="zh-CN" altLang="en-US" sz="2400" b="1" dirty="0" smtClean="0">
                <a:latin typeface="+mn-ea"/>
              </a:rPr>
              <a:t>、忙信号标志</a:t>
            </a:r>
            <a:r>
              <a:rPr lang="en-US" altLang="zh-CN" sz="2400" b="1" dirty="0" smtClean="0">
                <a:latin typeface="+mn-ea"/>
              </a:rPr>
              <a:t>BF</a:t>
            </a:r>
            <a:r>
              <a:rPr lang="zh-CN" altLang="en-US" sz="2400" b="1" dirty="0" smtClean="0">
                <a:latin typeface="+mn-ea"/>
              </a:rPr>
              <a:t>、电压调整电路、控制及驱动电路等组成。</a:t>
            </a:r>
            <a:endParaRPr lang="en-US" altLang="zh-CN" sz="2400" b="1" dirty="0" smtClean="0">
              <a:latin typeface="+mn-ea"/>
            </a:endParaRPr>
          </a:p>
          <a:p>
            <a:pPr marL="360000" indent="0">
              <a:spcBef>
                <a:spcPts val="0"/>
              </a:spcBef>
              <a:buClrTx/>
              <a:buFont typeface="+mj-ea"/>
              <a:buAutoNum type="circleNumDbPlain"/>
              <a:defRPr/>
            </a:pPr>
            <a:r>
              <a:rPr lang="en-US" altLang="zh-CN" sz="2400" b="1" dirty="0" smtClean="0">
                <a:solidFill>
                  <a:srgbClr val="0000CC"/>
                </a:solidFill>
                <a:latin typeface="+mn-ea"/>
              </a:rPr>
              <a:t> CGROM</a:t>
            </a:r>
            <a:r>
              <a:rPr lang="zh-CN" altLang="en-US" sz="2400" b="1" dirty="0" smtClean="0">
                <a:solidFill>
                  <a:srgbClr val="0000CC"/>
                </a:solidFill>
                <a:latin typeface="+mn-ea"/>
              </a:rPr>
              <a:t>字符产生器：</a:t>
            </a:r>
            <a:endParaRPr lang="en-US" altLang="zh-CN" sz="2400" b="1" dirty="0" smtClean="0">
              <a:solidFill>
                <a:srgbClr val="0000CC"/>
              </a:solidFill>
              <a:latin typeface="+mn-ea"/>
            </a:endParaRPr>
          </a:p>
          <a:p>
            <a:pPr marL="36000" indent="0">
              <a:spcBef>
                <a:spcPts val="0"/>
              </a:spcBef>
              <a:buClrTx/>
              <a:buFont typeface="Wingdings" pitchFamily="2" charset="2"/>
              <a:buNone/>
              <a:defRPr/>
            </a:pPr>
            <a:r>
              <a:rPr lang="en-US" altLang="zh-CN" sz="2400" b="1" dirty="0">
                <a:solidFill>
                  <a:srgbClr val="0000CC"/>
                </a:solidFill>
                <a:latin typeface="+mn-ea"/>
              </a:rPr>
              <a:t> </a:t>
            </a:r>
            <a:r>
              <a:rPr lang="en-US" altLang="zh-CN" sz="2400" b="1" dirty="0" smtClean="0">
                <a:solidFill>
                  <a:srgbClr val="0000CC"/>
                </a:solidFill>
                <a:latin typeface="+mn-ea"/>
              </a:rPr>
              <a:t>   </a:t>
            </a:r>
            <a:r>
              <a:rPr lang="zh-CN" altLang="en-US" sz="2400" b="1" dirty="0" smtClean="0">
                <a:latin typeface="+mn-ea"/>
              </a:rPr>
              <a:t>厂家固化好的字符库，包括数字、大小写英文字母、常用符号和日文片假名等组成。共</a:t>
            </a:r>
            <a:r>
              <a:rPr lang="en-US" altLang="zh-CN" sz="2400" b="1" dirty="0" smtClean="0">
                <a:latin typeface="+mn-ea"/>
              </a:rPr>
              <a:t>12</a:t>
            </a:r>
            <a:r>
              <a:rPr lang="en-US" altLang="zh-CN" sz="2400" b="1" dirty="0" smtClean="0">
                <a:latin typeface="+mn-ea"/>
                <a:cs typeface="Times New Roman" panose="02020603050405020304" pitchFamily="18" charset="0"/>
              </a:rPr>
              <a:t>×16</a:t>
            </a:r>
            <a:r>
              <a:rPr lang="zh-CN" altLang="en-US" sz="2400" b="1" dirty="0" smtClean="0">
                <a:latin typeface="+mn-ea"/>
                <a:cs typeface="Times New Roman" panose="02020603050405020304" pitchFamily="18" charset="0"/>
              </a:rPr>
              <a:t>个</a:t>
            </a:r>
            <a:r>
              <a:rPr lang="en-US" altLang="zh-CN" sz="2400" b="1" dirty="0" smtClean="0">
                <a:latin typeface="+mn-ea"/>
                <a:cs typeface="Times New Roman" panose="02020603050405020304" pitchFamily="18" charset="0"/>
              </a:rPr>
              <a:t>=192</a:t>
            </a:r>
            <a:r>
              <a:rPr lang="zh-CN" altLang="en-US" sz="2400" b="1" dirty="0" smtClean="0">
                <a:latin typeface="+mn-ea"/>
                <a:cs typeface="Times New Roman" panose="02020603050405020304" pitchFamily="18" charset="0"/>
              </a:rPr>
              <a:t>字符，如大写英文字母“</a:t>
            </a:r>
            <a:r>
              <a:rPr lang="en-US" altLang="zh-CN" sz="2400" b="1" dirty="0" smtClean="0">
                <a:latin typeface="+mn-ea"/>
                <a:cs typeface="Times New Roman" panose="02020603050405020304" pitchFamily="18" charset="0"/>
              </a:rPr>
              <a:t>A</a:t>
            </a:r>
            <a:r>
              <a:rPr lang="zh-CN" altLang="en-US" sz="2400" b="1" dirty="0" smtClean="0">
                <a:latin typeface="+mn-ea"/>
                <a:cs typeface="Times New Roman" panose="02020603050405020304" pitchFamily="18" charset="0"/>
              </a:rPr>
              <a:t>”的代码为</a:t>
            </a:r>
            <a:r>
              <a:rPr lang="en-US" altLang="zh-CN" sz="2400" b="1" dirty="0" smtClean="0">
                <a:latin typeface="+mn-ea"/>
                <a:cs typeface="Times New Roman" panose="02020603050405020304" pitchFamily="18" charset="0"/>
              </a:rPr>
              <a:t>41H</a:t>
            </a:r>
            <a:r>
              <a:rPr lang="zh-CN" altLang="en-US" sz="2400" b="1" dirty="0" smtClean="0">
                <a:latin typeface="+mn-ea"/>
                <a:cs typeface="Times New Roman" panose="02020603050405020304" pitchFamily="18" charset="0"/>
              </a:rPr>
              <a:t>，如将其地址写入</a:t>
            </a:r>
            <a:r>
              <a:rPr lang="en-US" altLang="zh-CN" sz="2400" b="1" dirty="0" smtClean="0">
                <a:latin typeface="+mn-ea"/>
                <a:cs typeface="Times New Roman" panose="02020603050405020304" pitchFamily="18" charset="0"/>
              </a:rPr>
              <a:t>DDRAM</a:t>
            </a:r>
            <a:r>
              <a:rPr lang="zh-CN" altLang="en-US" sz="2400" b="1" dirty="0" smtClean="0">
                <a:latin typeface="+mn-ea"/>
                <a:cs typeface="Times New Roman" panose="02020603050405020304" pitchFamily="18" charset="0"/>
              </a:rPr>
              <a:t>就可再</a:t>
            </a:r>
            <a:r>
              <a:rPr lang="en-US" altLang="zh-CN" sz="2400" b="1" dirty="0" smtClean="0">
                <a:latin typeface="+mn-ea"/>
                <a:cs typeface="Times New Roman" panose="02020603050405020304" pitchFamily="18" charset="0"/>
              </a:rPr>
              <a:t>LCD</a:t>
            </a:r>
            <a:r>
              <a:rPr lang="zh-CN" altLang="en-US" sz="2400" b="1" dirty="0" smtClean="0">
                <a:latin typeface="+mn-ea"/>
                <a:cs typeface="Times New Roman" panose="02020603050405020304" pitchFamily="18" charset="0"/>
              </a:rPr>
              <a:t>上显示相应字符“</a:t>
            </a:r>
            <a:r>
              <a:rPr lang="en-US" altLang="zh-CN" sz="2400" b="1" dirty="0" smtClean="0">
                <a:latin typeface="+mn-ea"/>
                <a:cs typeface="Times New Roman" panose="02020603050405020304" pitchFamily="18" charset="0"/>
              </a:rPr>
              <a:t>A</a:t>
            </a:r>
            <a:r>
              <a:rPr lang="zh-CN" altLang="en-US" sz="2400" b="1" dirty="0" smtClean="0">
                <a:latin typeface="+mn-ea"/>
                <a:cs typeface="Times New Roman" panose="02020603050405020304" pitchFamily="18" charset="0"/>
              </a:rPr>
              <a:t>”。字符库中字符代码表如表</a:t>
            </a:r>
            <a:r>
              <a:rPr lang="en-US" altLang="zh-CN" sz="2400" b="1" dirty="0" smtClean="0">
                <a:latin typeface="+mn-ea"/>
                <a:cs typeface="Times New Roman" panose="02020603050405020304" pitchFamily="18" charset="0"/>
              </a:rPr>
              <a:t>4-5</a:t>
            </a:r>
            <a:r>
              <a:rPr lang="zh-CN" altLang="en-US" sz="2400" b="1" dirty="0" smtClean="0">
                <a:latin typeface="+mn-ea"/>
                <a:cs typeface="Times New Roman" panose="02020603050405020304" pitchFamily="18" charset="0"/>
              </a:rPr>
              <a:t>所示。</a:t>
            </a:r>
          </a:p>
          <a:p>
            <a:pPr marL="360000" indent="0">
              <a:spcBef>
                <a:spcPts val="0"/>
              </a:spcBef>
              <a:buClrTx/>
              <a:buFont typeface="+mj-ea"/>
              <a:buAutoNum type="circleNumDbPlain" startAt="2"/>
              <a:defRPr/>
            </a:pPr>
            <a:r>
              <a:rPr lang="en-US" altLang="zh-CN" sz="2400" b="1" dirty="0" smtClean="0">
                <a:solidFill>
                  <a:srgbClr val="0000CC"/>
                </a:solidFill>
                <a:latin typeface="+mn-ea"/>
              </a:rPr>
              <a:t> CGRAM</a:t>
            </a:r>
            <a:r>
              <a:rPr lang="zh-CN" altLang="en-US" sz="2400" b="1" dirty="0" smtClean="0">
                <a:solidFill>
                  <a:srgbClr val="0000CC"/>
                </a:solidFill>
                <a:latin typeface="+mn-ea"/>
              </a:rPr>
              <a:t>产生器    </a:t>
            </a:r>
            <a:endParaRPr lang="en-US" altLang="zh-CN" sz="2400" b="1" dirty="0" smtClean="0">
              <a:solidFill>
                <a:srgbClr val="0000CC"/>
              </a:solidFill>
              <a:latin typeface="+mn-ea"/>
            </a:endParaRPr>
          </a:p>
          <a:p>
            <a:pPr marL="36000" indent="0">
              <a:spcBef>
                <a:spcPts val="0"/>
              </a:spcBef>
              <a:buClrTx/>
              <a:buFont typeface="Wingdings" pitchFamily="2" charset="2"/>
              <a:buNone/>
              <a:defRPr/>
            </a:pPr>
            <a:r>
              <a:rPr lang="en-US" altLang="zh-CN" sz="2400" b="1" dirty="0" smtClean="0">
                <a:latin typeface="+mn-ea"/>
              </a:rPr>
              <a:t>    </a:t>
            </a:r>
            <a:r>
              <a:rPr lang="zh-CN" altLang="en-US" sz="2400" b="1" dirty="0" smtClean="0">
                <a:latin typeface="+mn-ea"/>
              </a:rPr>
              <a:t>存放</a:t>
            </a:r>
            <a:r>
              <a:rPr lang="en-US" altLang="zh-CN" sz="2400" b="1" dirty="0" smtClean="0">
                <a:latin typeface="+mn-ea"/>
              </a:rPr>
              <a:t>8</a:t>
            </a:r>
            <a:r>
              <a:rPr lang="zh-CN" altLang="en-US" sz="2400" b="1" dirty="0" smtClean="0">
                <a:latin typeface="+mn-ea"/>
              </a:rPr>
              <a:t>个用户自定义</a:t>
            </a:r>
            <a:r>
              <a:rPr lang="en-US" altLang="zh-CN" sz="2400" b="1" dirty="0" smtClean="0">
                <a:latin typeface="+mn-ea"/>
              </a:rPr>
              <a:t>5</a:t>
            </a:r>
            <a:r>
              <a:rPr lang="en-US" altLang="zh-CN" sz="2400" b="1" dirty="0" smtClean="0">
                <a:latin typeface="+mn-ea"/>
                <a:cs typeface="Times New Roman" panose="02020603050405020304" pitchFamily="18" charset="0"/>
              </a:rPr>
              <a:t>×7</a:t>
            </a:r>
            <a:r>
              <a:rPr lang="zh-CN" altLang="en-US" sz="2400" b="1" dirty="0" smtClean="0">
                <a:latin typeface="+mn-ea"/>
                <a:cs typeface="Times New Roman" panose="02020603050405020304" pitchFamily="18" charset="0"/>
              </a:rPr>
              <a:t>点阵字符图形，地址为</a:t>
            </a:r>
            <a:r>
              <a:rPr lang="en-US" altLang="zh-CN" sz="2400" b="1" dirty="0" smtClean="0">
                <a:latin typeface="+mn-ea"/>
                <a:cs typeface="Times New Roman" panose="02020603050405020304" pitchFamily="18" charset="0"/>
              </a:rPr>
              <a:t>0x00-0x07</a:t>
            </a:r>
            <a:r>
              <a:rPr lang="zh-CN" altLang="en-US" sz="2400" b="1" dirty="0" smtClean="0">
                <a:latin typeface="+mn-ea"/>
                <a:cs typeface="Times New Roman" panose="02020603050405020304" pitchFamily="18" charset="0"/>
              </a:rPr>
              <a:t>。</a:t>
            </a:r>
            <a:endParaRPr lang="en-US" altLang="zh-CN" sz="2400" b="1" dirty="0" smtClean="0">
              <a:latin typeface="+mn-ea"/>
            </a:endParaRPr>
          </a:p>
          <a:p>
            <a:pPr marL="360000" indent="0">
              <a:spcBef>
                <a:spcPts val="0"/>
              </a:spcBef>
              <a:buClrTx/>
              <a:buFont typeface="+mj-ea"/>
              <a:buAutoNum type="circleNumDbPlain" startAt="3"/>
              <a:defRPr/>
            </a:pPr>
            <a:r>
              <a:rPr lang="en-US" altLang="zh-CN" sz="2400" b="1" dirty="0" smtClean="0">
                <a:solidFill>
                  <a:srgbClr val="0000CC"/>
                </a:solidFill>
                <a:latin typeface="+mn-ea"/>
              </a:rPr>
              <a:t> DDRAM</a:t>
            </a:r>
            <a:r>
              <a:rPr lang="zh-CN" altLang="en-US" sz="2400" b="1" dirty="0" smtClean="0">
                <a:solidFill>
                  <a:srgbClr val="0000CC"/>
                </a:solidFill>
                <a:latin typeface="+mn-ea"/>
              </a:rPr>
              <a:t>显示缓冲区</a:t>
            </a:r>
            <a:endParaRPr lang="en-US" altLang="zh-CN" sz="2400" b="1" dirty="0" smtClean="0">
              <a:solidFill>
                <a:srgbClr val="0000CC"/>
              </a:solidFill>
              <a:latin typeface="+mn-ea"/>
            </a:endParaRPr>
          </a:p>
          <a:p>
            <a:pPr marL="36000" indent="0">
              <a:spcBef>
                <a:spcPts val="0"/>
              </a:spcBef>
              <a:buClrTx/>
              <a:buFont typeface="Wingdings" pitchFamily="2" charset="2"/>
              <a:buNone/>
              <a:defRPr/>
            </a:pPr>
            <a:r>
              <a:rPr lang="en-US" altLang="zh-CN" sz="2400" b="1" dirty="0" smtClean="0">
                <a:latin typeface="+mn-ea"/>
              </a:rPr>
              <a:t>    </a:t>
            </a:r>
            <a:r>
              <a:rPr lang="zh-CN" altLang="en-US" sz="2400" b="1" dirty="0" smtClean="0">
                <a:latin typeface="+mn-ea"/>
              </a:rPr>
              <a:t>存放</a:t>
            </a:r>
            <a:r>
              <a:rPr lang="en-US" altLang="zh-CN" sz="2400" b="1" dirty="0" smtClean="0">
                <a:latin typeface="+mn-ea"/>
              </a:rPr>
              <a:t>LCD</a:t>
            </a:r>
            <a:r>
              <a:rPr lang="zh-CN" altLang="en-US" sz="2400" b="1" dirty="0" smtClean="0">
                <a:latin typeface="+mn-ea"/>
              </a:rPr>
              <a:t>当前要显示的数据，其容量为</a:t>
            </a:r>
            <a:r>
              <a:rPr lang="en-US" altLang="zh-CN" sz="2400" b="1" dirty="0" smtClean="0">
                <a:latin typeface="+mn-ea"/>
              </a:rPr>
              <a:t>80</a:t>
            </a:r>
            <a:r>
              <a:rPr lang="zh-CN" altLang="en-US" sz="2400" b="1" dirty="0" smtClean="0">
                <a:latin typeface="+mn-ea"/>
              </a:rPr>
              <a:t>个字节的</a:t>
            </a:r>
            <a:r>
              <a:rPr lang="en-US" altLang="zh-CN" sz="2400" b="1" dirty="0" smtClean="0">
                <a:latin typeface="+mn-ea"/>
              </a:rPr>
              <a:t>RAM</a:t>
            </a:r>
            <a:r>
              <a:rPr lang="zh-CN" altLang="en-US" sz="2400" b="1" dirty="0" smtClean="0">
                <a:latin typeface="+mn-ea"/>
              </a:rPr>
              <a:t>。在</a:t>
            </a:r>
            <a:r>
              <a:rPr lang="en-US" altLang="zh-CN" sz="2400" b="1" dirty="0" smtClean="0">
                <a:latin typeface="+mn-ea"/>
              </a:rPr>
              <a:t>DDRAM</a:t>
            </a:r>
            <a:r>
              <a:rPr lang="zh-CN" altLang="en-US" sz="2400" b="1" dirty="0" smtClean="0">
                <a:latin typeface="+mn-ea"/>
              </a:rPr>
              <a:t>中某地址写入字符代码，就是在</a:t>
            </a:r>
            <a:r>
              <a:rPr lang="en-US" altLang="zh-CN" sz="2400" b="1" dirty="0" smtClean="0">
                <a:latin typeface="+mn-ea"/>
              </a:rPr>
              <a:t>LCD</a:t>
            </a:r>
            <a:r>
              <a:rPr lang="zh-CN" altLang="en-US" sz="2400" b="1" dirty="0" smtClean="0">
                <a:latin typeface="+mn-ea"/>
              </a:rPr>
              <a:t>屏相应的位置显示字符，其地址与屏幕的对应关系如下所示。注意：存储地址要在实际地址基础上加</a:t>
            </a:r>
            <a:r>
              <a:rPr lang="en-US" altLang="zh-CN" sz="2400" b="1" dirty="0" smtClean="0">
                <a:latin typeface="+mn-ea"/>
              </a:rPr>
              <a:t>80H,</a:t>
            </a:r>
            <a:r>
              <a:rPr lang="zh-CN" altLang="en-US" sz="2400" b="1" dirty="0" smtClean="0">
                <a:latin typeface="+mn-ea"/>
              </a:rPr>
              <a:t>即写入显示地址时要求最高为“</a:t>
            </a:r>
            <a:r>
              <a:rPr lang="en-US" altLang="zh-CN" sz="2400" b="1" dirty="0" smtClean="0">
                <a:latin typeface="+mn-ea"/>
              </a:rPr>
              <a:t>1</a:t>
            </a:r>
            <a:r>
              <a:rPr lang="zh-CN" altLang="en-US" sz="2400" b="1" dirty="0" smtClean="0">
                <a:latin typeface="+mn-ea"/>
              </a:rPr>
              <a:t>”。</a:t>
            </a:r>
            <a:endParaRPr lang="en-US" altLang="zh-CN" sz="2400" b="1" dirty="0" smtClean="0">
              <a:latin typeface="+mn-ea"/>
            </a:endParaRPr>
          </a:p>
        </p:txBody>
      </p:sp>
      <p:sp>
        <p:nvSpPr>
          <p:cNvPr id="59395"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B371B4F-941E-4AA7-B2A0-44E917B5D486}" type="slidenum">
              <a:rPr lang="en-US" altLang="zh-CN" sz="1000">
                <a:solidFill>
                  <a:srgbClr val="000000"/>
                </a:solidFill>
                <a:latin typeface="Franklin Gothic Book" pitchFamily="34" charset="0"/>
                <a:ea typeface="黑体" pitchFamily="49" charset="-122"/>
              </a:rPr>
              <a:pPr>
                <a:spcBef>
                  <a:spcPct val="0"/>
                </a:spcBef>
                <a:buClrTx/>
                <a:buFontTx/>
                <a:buNone/>
              </a:pPr>
              <a:t>19</a:t>
            </a:fld>
            <a:endParaRPr lang="en-US" altLang="zh-CN" sz="1000">
              <a:solidFill>
                <a:srgbClr val="000000"/>
              </a:solidFill>
              <a:latin typeface="Franklin Gothic Book" pitchFamily="34" charset="0"/>
              <a:ea typeface="黑体" pitchFamily="49" charset="-122"/>
            </a:endParaRPr>
          </a:p>
        </p:txBody>
      </p:sp>
      <p:sp>
        <p:nvSpPr>
          <p:cNvPr id="4" name="页脚占位符 3"/>
          <p:cNvSpPr>
            <a:spLocks noGrp="1"/>
          </p:cNvSpPr>
          <p:nvPr>
            <p:ph type="ftr" sz="quarter" idx="10"/>
          </p:nvPr>
        </p:nvSpPr>
        <p:spPr/>
        <p:txBody>
          <a:bodyPr/>
          <a:lstStyle/>
          <a:p>
            <a:pPr>
              <a:defRPr/>
            </a:pPr>
            <a:fld id="{2D4C3693-9FEC-46A8-B717-15FBA4B39C1B}" type="slidenum">
              <a:rPr lang="en-US" altLang="zh-CN" smtClean="0"/>
              <a:t>19</a:t>
            </a:fld>
            <a:endParaRPr lang="en-US" altLang="zh-CN" dirty="0"/>
          </a:p>
        </p:txBody>
      </p:sp>
    </p:spTree>
    <p:extLst>
      <p:ext uri="{BB962C8B-B14F-4D97-AF65-F5344CB8AC3E}">
        <p14:creationId xmlns:p14="http://schemas.microsoft.com/office/powerpoint/2010/main" val="32338667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5"/>
          <p:cNvSpPr txBox="1">
            <a:spLocks noChangeArrowheads="1"/>
          </p:cNvSpPr>
          <p:nvPr/>
        </p:nvSpPr>
        <p:spPr bwMode="auto">
          <a:xfrm>
            <a:off x="250825" y="931863"/>
            <a:ext cx="8826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r>
              <a:rPr lang="en-US" altLang="zh-CN" sz="2800" b="1" dirty="0">
                <a:solidFill>
                  <a:srgbClr val="C00000"/>
                </a:solidFill>
                <a:latin typeface="Times New Roman" pitchFamily="18" charset="0"/>
              </a:rPr>
              <a:t>    </a:t>
            </a:r>
            <a:endParaRPr lang="zh-CN" altLang="en-US" sz="2400" b="1" dirty="0">
              <a:solidFill>
                <a:srgbClr val="000000"/>
              </a:solidFill>
              <a:latin typeface="Times New Roman" pitchFamily="18" charset="0"/>
            </a:endParaRPr>
          </a:p>
        </p:txBody>
      </p:sp>
      <p:sp>
        <p:nvSpPr>
          <p:cNvPr id="43011" name="Text Box 6"/>
          <p:cNvSpPr txBox="1">
            <a:spLocks noChangeArrowheads="1"/>
          </p:cNvSpPr>
          <p:nvPr/>
        </p:nvSpPr>
        <p:spPr bwMode="auto">
          <a:xfrm>
            <a:off x="2362200" y="6096000"/>
            <a:ext cx="400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r>
              <a:rPr lang="en-US" altLang="zh-CN" sz="2000" b="1" dirty="0">
                <a:solidFill>
                  <a:srgbClr val="000000"/>
                </a:solidFill>
                <a:latin typeface="Times New Roman" pitchFamily="18" charset="0"/>
              </a:rPr>
              <a:t> </a:t>
            </a:r>
            <a:r>
              <a:rPr lang="zh-CN" altLang="en-US" sz="2000" b="1" dirty="0">
                <a:solidFill>
                  <a:srgbClr val="000000"/>
                </a:solidFill>
                <a:latin typeface="Times New Roman" pitchFamily="18" charset="0"/>
              </a:rPr>
              <a:t>图</a:t>
            </a:r>
            <a:r>
              <a:rPr lang="en-US" altLang="zh-CN" sz="2000" b="1" dirty="0" smtClean="0">
                <a:solidFill>
                  <a:srgbClr val="000000"/>
                </a:solidFill>
                <a:latin typeface="Times New Roman" pitchFamily="18" charset="0"/>
              </a:rPr>
              <a:t>4-1  </a:t>
            </a:r>
            <a:r>
              <a:rPr lang="zh-CN" altLang="en-US" sz="2000" b="1" dirty="0">
                <a:solidFill>
                  <a:srgbClr val="000000"/>
                </a:solidFill>
                <a:latin typeface="Times New Roman" pitchFamily="18" charset="0"/>
              </a:rPr>
              <a:t>七段显示块管脚与结构图 </a:t>
            </a:r>
          </a:p>
        </p:txBody>
      </p:sp>
      <p:sp>
        <p:nvSpPr>
          <p:cNvPr id="7" name="标题 6"/>
          <p:cNvSpPr>
            <a:spLocks noGrp="1"/>
          </p:cNvSpPr>
          <p:nvPr>
            <p:ph type="title"/>
          </p:nvPr>
        </p:nvSpPr>
        <p:spPr/>
        <p:txBody>
          <a:bodyPr/>
          <a:lstStyle/>
          <a:p>
            <a:pPr eaLnBrk="1" hangingPunct="1">
              <a:defRPr/>
            </a:pPr>
            <a:r>
              <a:rPr kumimoji="1" lang="en-US" sz="3200" b="1" dirty="0" smtClean="0">
                <a:solidFill>
                  <a:srgbClr val="990000"/>
                </a:solidFill>
                <a:latin typeface="Times New Roman"/>
                <a:cs typeface="+mn-cs"/>
              </a:rPr>
              <a:t>4.1  </a:t>
            </a:r>
            <a:r>
              <a:rPr kumimoji="1" lang="zh-CN" sz="3200" b="1" dirty="0" smtClean="0">
                <a:solidFill>
                  <a:srgbClr val="990000"/>
                </a:solidFill>
                <a:latin typeface="Times New Roman"/>
                <a:cs typeface="+mn-cs"/>
              </a:rPr>
              <a:t>显示器接口</a:t>
            </a:r>
            <a:r>
              <a:rPr kumimoji="1" lang="zh-CN" altLang="en-US" sz="3200" b="1" dirty="0" smtClean="0">
                <a:solidFill>
                  <a:srgbClr val="990000"/>
                </a:solidFill>
                <a:latin typeface="Times New Roman"/>
                <a:cs typeface="+mn-cs"/>
              </a:rPr>
              <a:t>技术</a:t>
            </a:r>
            <a:endParaRPr lang="zh-CN" altLang="en-US" dirty="0"/>
          </a:p>
        </p:txBody>
      </p:sp>
      <p:sp>
        <p:nvSpPr>
          <p:cNvPr id="2" name="内容占位符 1"/>
          <p:cNvSpPr>
            <a:spLocks noGrp="1"/>
          </p:cNvSpPr>
          <p:nvPr>
            <p:ph idx="1"/>
          </p:nvPr>
        </p:nvSpPr>
        <p:spPr>
          <a:xfrm>
            <a:off x="107628" y="1124744"/>
            <a:ext cx="8928744" cy="4608512"/>
          </a:xfrm>
          <a:noFill/>
        </p:spPr>
        <p:txBody>
          <a:bodyPr/>
          <a:lstStyle/>
          <a:p>
            <a:pPr lvl="0" indent="0" eaLnBrk="1" hangingPunct="1">
              <a:spcBef>
                <a:spcPct val="0"/>
              </a:spcBef>
            </a:pPr>
            <a:r>
              <a:rPr lang="en-US" altLang="zh-CN" kern="1200" dirty="0" smtClean="0">
                <a:solidFill>
                  <a:srgbClr val="C00000"/>
                </a:solidFill>
                <a:latin typeface="Times New Roman" pitchFamily="18" charset="0"/>
                <a:ea typeface="黑体" pitchFamily="49" charset="-122"/>
              </a:rPr>
              <a:t>       4.1.1   LED</a:t>
            </a:r>
            <a:r>
              <a:rPr lang="zh-CN" altLang="en-US" kern="1200" dirty="0" smtClean="0">
                <a:solidFill>
                  <a:srgbClr val="C00000"/>
                </a:solidFill>
                <a:latin typeface="Times New Roman" pitchFamily="18" charset="0"/>
                <a:ea typeface="黑体" pitchFamily="49" charset="-122"/>
              </a:rPr>
              <a:t>显示器接口技术</a:t>
            </a:r>
            <a:endParaRPr lang="en-US" altLang="zh-CN" kern="1200" dirty="0">
              <a:solidFill>
                <a:srgbClr val="C00000"/>
              </a:solidFill>
              <a:latin typeface="Times New Roman" pitchFamily="18" charset="0"/>
              <a:ea typeface="黑体" pitchFamily="49" charset="-122"/>
            </a:endParaRPr>
          </a:p>
          <a:p>
            <a:pPr lvl="0" indent="0" eaLnBrk="1" hangingPunct="1">
              <a:spcBef>
                <a:spcPct val="0"/>
              </a:spcBef>
            </a:pPr>
            <a:r>
              <a:rPr lang="zh-CN" altLang="en-US" kern="1200" dirty="0">
                <a:solidFill>
                  <a:srgbClr val="000000"/>
                </a:solidFill>
                <a:latin typeface="Times New Roman" pitchFamily="18" charset="0"/>
                <a:ea typeface="黑体" pitchFamily="49" charset="-122"/>
              </a:rPr>
              <a:t> </a:t>
            </a:r>
            <a:r>
              <a:rPr lang="zh-CN" altLang="en-US" kern="1200" dirty="0" smtClean="0">
                <a:solidFill>
                  <a:srgbClr val="000000"/>
                </a:solidFill>
                <a:latin typeface="Times New Roman" pitchFamily="18" charset="0"/>
                <a:ea typeface="黑体" pitchFamily="49" charset="-122"/>
              </a:rPr>
              <a:t>    </a:t>
            </a:r>
            <a:endParaRPr lang="zh-CN" altLang="en-US" dirty="0"/>
          </a:p>
        </p:txBody>
      </p:sp>
      <p:sp>
        <p:nvSpPr>
          <p:cNvPr id="43013" name="灯片编号占位符 5"/>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76DB9124-AB39-4415-B412-433D0CE09A5C}" type="slidenum">
              <a:rPr lang="en-US" altLang="zh-CN" sz="1000">
                <a:solidFill>
                  <a:srgbClr val="000000"/>
                </a:solidFill>
                <a:latin typeface="Franklin Gothic Book" pitchFamily="34" charset="0"/>
                <a:ea typeface="黑体" pitchFamily="49" charset="-122"/>
              </a:rPr>
              <a:pPr>
                <a:spcBef>
                  <a:spcPct val="0"/>
                </a:spcBef>
                <a:buClrTx/>
                <a:buFontTx/>
                <a:buNone/>
              </a:pPr>
              <a:t>2</a:t>
            </a:fld>
            <a:endParaRPr lang="en-US" altLang="zh-CN" sz="1000" dirty="0">
              <a:solidFill>
                <a:srgbClr val="000000"/>
              </a:solidFill>
              <a:latin typeface="Franklin Gothic Book" pitchFamily="34" charset="0"/>
              <a:ea typeface="黑体" pitchFamily="49" charset="-122"/>
            </a:endParaRPr>
          </a:p>
        </p:txBody>
      </p:sp>
      <p:pic>
        <p:nvPicPr>
          <p:cNvPr id="430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D25CF418-662A-4137-A279-98381AFB48D4}" type="slidenum">
              <a:rPr lang="en-US" altLang="zh-CN" smtClean="0"/>
              <a:t>2</a:t>
            </a:fld>
            <a:endParaRPr lang="en-US" altLang="zh-CN" dirty="0"/>
          </a:p>
        </p:txBody>
      </p:sp>
      <p:pic>
        <p:nvPicPr>
          <p:cNvPr id="46082"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50825" y="1844824"/>
            <a:ext cx="84963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80177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269" y="692696"/>
            <a:ext cx="8928100" cy="601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107950" y="188640"/>
            <a:ext cx="8928744" cy="5040560"/>
          </a:xfrm>
        </p:spPr>
        <p:txBody>
          <a:bodyPr/>
          <a:lstStyle/>
          <a:p>
            <a:r>
              <a:rPr lang="zh-CN" altLang="en-US" dirty="0"/>
              <a:t>表</a:t>
            </a:r>
            <a:r>
              <a:rPr lang="en-US" altLang="zh-CN" dirty="0" smtClean="0"/>
              <a:t>4-5  </a:t>
            </a:r>
            <a:r>
              <a:rPr lang="en-US" altLang="zh-CN" dirty="0"/>
              <a:t>LCD</a:t>
            </a:r>
            <a:r>
              <a:rPr lang="zh-CN" altLang="en-US" dirty="0"/>
              <a:t>字符代码表</a:t>
            </a:r>
          </a:p>
        </p:txBody>
      </p:sp>
      <p:sp>
        <p:nvSpPr>
          <p:cNvPr id="60420"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B8C3A554-633D-495C-BC8A-088C07F8BE97}" type="slidenum">
              <a:rPr lang="zh-CN" altLang="en-US" sz="1000">
                <a:solidFill>
                  <a:srgbClr val="000000"/>
                </a:solidFill>
                <a:latin typeface="Franklin Gothic Book" pitchFamily="34" charset="0"/>
                <a:ea typeface="黑体" pitchFamily="49" charset="-122"/>
              </a:rPr>
              <a:pPr>
                <a:spcBef>
                  <a:spcPct val="0"/>
                </a:spcBef>
                <a:buClrTx/>
                <a:buFontTx/>
                <a:buNone/>
              </a:pPr>
              <a:t>20</a:t>
            </a:fld>
            <a:endParaRPr lang="en-US" altLang="zh-CN" sz="1000">
              <a:solidFill>
                <a:srgbClr val="000000"/>
              </a:solidFill>
              <a:latin typeface="Franklin Gothic Book" pitchFamily="34" charset="0"/>
              <a:ea typeface="黑体" pitchFamily="49" charset="-122"/>
            </a:endParaRPr>
          </a:p>
        </p:txBody>
      </p:sp>
      <p:pic>
        <p:nvPicPr>
          <p:cNvPr id="604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20638"/>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1F4994E7-5104-4ABE-9DE7-612066B93B6D}" type="slidenum">
              <a:rPr lang="en-US" altLang="zh-CN" smtClean="0"/>
              <a:t>20</a:t>
            </a:fld>
            <a:endParaRPr lang="en-US" altLang="zh-CN" dirty="0"/>
          </a:p>
        </p:txBody>
      </p:sp>
    </p:spTree>
    <p:extLst>
      <p:ext uri="{BB962C8B-B14F-4D97-AF65-F5344CB8AC3E}">
        <p14:creationId xmlns:p14="http://schemas.microsoft.com/office/powerpoint/2010/main" val="2066528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847" y="20638"/>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4293096"/>
            <a:ext cx="8501559" cy="648072"/>
          </a:xfrm>
        </p:spPr>
        <p:txBody>
          <a:bodyPr/>
          <a:lstStyle/>
          <a:p>
            <a:pPr lvl="0">
              <a:spcBef>
                <a:spcPct val="20000"/>
              </a:spcBef>
              <a:defRPr/>
            </a:pPr>
            <a:r>
              <a:rPr lang="en-US" altLang="zh-CN" sz="2400" dirty="0" smtClean="0">
                <a:solidFill>
                  <a:schemeClr val="accent2"/>
                </a:solidFill>
                <a:latin typeface="宋体"/>
                <a:cs typeface="+mn-cs"/>
              </a:rPr>
              <a:t>    ④ </a:t>
            </a:r>
            <a:r>
              <a:rPr lang="zh-CN" altLang="en-US" sz="2400" dirty="0" smtClean="0">
                <a:solidFill>
                  <a:schemeClr val="accent2"/>
                </a:solidFill>
                <a:latin typeface="宋体"/>
                <a:cs typeface="+mn-cs"/>
              </a:rPr>
              <a:t>状态</a:t>
            </a:r>
            <a:r>
              <a:rPr lang="zh-CN" altLang="en-US" sz="2400" dirty="0">
                <a:solidFill>
                  <a:schemeClr val="accent2"/>
                </a:solidFill>
                <a:latin typeface="宋体"/>
                <a:cs typeface="+mn-cs"/>
              </a:rPr>
              <a:t>寄存器</a:t>
            </a:r>
            <a:r>
              <a:rPr lang="zh-CN" altLang="en-US" sz="2400" dirty="0" smtClean="0">
                <a:solidFill>
                  <a:schemeClr val="accent2"/>
                </a:solidFill>
                <a:latin typeface="宋体"/>
                <a:cs typeface="+mn-cs"/>
              </a:rPr>
              <a:t>格式</a:t>
            </a:r>
            <a:endParaRPr lang="zh-CN" altLang="en-US" dirty="0">
              <a:solidFill>
                <a:schemeClr val="accent2"/>
              </a:solidFill>
            </a:endParaRPr>
          </a:p>
        </p:txBody>
      </p:sp>
      <p:sp>
        <p:nvSpPr>
          <p:cNvPr id="5" name="内容占位符 4"/>
          <p:cNvSpPr>
            <a:spLocks noGrp="1"/>
          </p:cNvSpPr>
          <p:nvPr>
            <p:ph idx="1"/>
          </p:nvPr>
        </p:nvSpPr>
        <p:spPr>
          <a:xfrm>
            <a:off x="89658" y="54360"/>
            <a:ext cx="8928744" cy="504056"/>
          </a:xfrm>
        </p:spPr>
        <p:txBody>
          <a:bodyPr/>
          <a:lstStyle/>
          <a:p>
            <a:pPr marL="0" indent="0">
              <a:buClrTx/>
              <a:buFont typeface="Wingdings" pitchFamily="2" charset="2"/>
              <a:buNone/>
              <a:defRPr/>
            </a:pPr>
            <a:r>
              <a:rPr lang="zh-CN" altLang="en-US" sz="2400" b="1" dirty="0" smtClean="0">
                <a:solidFill>
                  <a:srgbClr val="000000"/>
                </a:solidFill>
                <a:latin typeface="宋体"/>
              </a:rPr>
              <a:t>                  地址与屏幕对应关系图表</a:t>
            </a:r>
            <a:endParaRPr lang="en-US" altLang="zh-CN" sz="2400" b="1" dirty="0" smtClean="0">
              <a:solidFill>
                <a:srgbClr val="000000"/>
              </a:solidFill>
              <a:latin typeface="宋体"/>
            </a:endParaRPr>
          </a:p>
        </p:txBody>
      </p:sp>
      <p:sp>
        <p:nvSpPr>
          <p:cNvPr id="61443"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C7F0818-D71A-4880-9C8B-DBDD3DCB9C0F}" type="slidenum">
              <a:rPr lang="en-US" altLang="zh-CN" sz="1000">
                <a:solidFill>
                  <a:srgbClr val="000000"/>
                </a:solidFill>
                <a:latin typeface="Franklin Gothic Book" pitchFamily="34" charset="0"/>
                <a:ea typeface="黑体" pitchFamily="49" charset="-122"/>
              </a:rPr>
              <a:pPr>
                <a:spcBef>
                  <a:spcPct val="0"/>
                </a:spcBef>
                <a:buClrTx/>
                <a:buFontTx/>
                <a:buNone/>
              </a:pPr>
              <a:t>21</a:t>
            </a:fld>
            <a:endParaRPr lang="en-US" altLang="zh-CN" sz="1000">
              <a:solidFill>
                <a:srgbClr val="000000"/>
              </a:solidFill>
              <a:latin typeface="Franklin Gothic Book" pitchFamily="34" charset="0"/>
              <a:ea typeface="黑体" pitchFamily="49" charset="-122"/>
            </a:endParaRPr>
          </a:p>
        </p:txBody>
      </p:sp>
      <p:pic>
        <p:nvPicPr>
          <p:cNvPr id="61445"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86" y="476672"/>
            <a:ext cx="8856662" cy="155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543" y="2204864"/>
            <a:ext cx="87852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9099" y="4941168"/>
            <a:ext cx="8640762"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723ED3B8-1889-4F1B-9DC9-F5EA23045E5E}" type="slidenum">
              <a:rPr lang="en-US" altLang="zh-CN" smtClean="0"/>
              <a:t>21</a:t>
            </a:fld>
            <a:endParaRPr lang="en-US" altLang="zh-CN" dirty="0"/>
          </a:p>
        </p:txBody>
      </p:sp>
      <p:pic>
        <p:nvPicPr>
          <p:cNvPr id="47106" name="Picture 2"/>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3648" y="961026"/>
            <a:ext cx="3096344"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06623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1270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1560" y="476672"/>
            <a:ext cx="7673975" cy="609600"/>
          </a:xfrm>
        </p:spPr>
        <p:txBody>
          <a:bodyPr/>
          <a:lstStyle/>
          <a:p>
            <a:pPr lvl="0">
              <a:spcBef>
                <a:spcPct val="20000"/>
              </a:spcBef>
              <a:defRPr/>
            </a:pPr>
            <a:r>
              <a:rPr lang="zh-CN" altLang="en-US" sz="2400" dirty="0">
                <a:solidFill>
                  <a:srgbClr val="9900FF"/>
                </a:solidFill>
                <a:latin typeface="Times New Roman"/>
                <a:cs typeface="+mn-cs"/>
              </a:rPr>
              <a:t>（</a:t>
            </a:r>
            <a:r>
              <a:rPr lang="en-US" altLang="zh-CN" sz="2400" dirty="0">
                <a:solidFill>
                  <a:srgbClr val="9900FF"/>
                </a:solidFill>
                <a:latin typeface="Times New Roman"/>
                <a:cs typeface="+mn-cs"/>
              </a:rPr>
              <a:t>3</a:t>
            </a:r>
            <a:r>
              <a:rPr lang="zh-CN" altLang="en-US" sz="2400" dirty="0">
                <a:solidFill>
                  <a:srgbClr val="9900FF"/>
                </a:solidFill>
                <a:latin typeface="Times New Roman"/>
                <a:cs typeface="+mn-cs"/>
              </a:rPr>
              <a:t>）控制指令及</a:t>
            </a:r>
            <a:r>
              <a:rPr lang="zh-CN" altLang="en-US" sz="2400" dirty="0" smtClean="0">
                <a:solidFill>
                  <a:srgbClr val="9900FF"/>
                </a:solidFill>
                <a:latin typeface="Times New Roman"/>
                <a:cs typeface="+mn-cs"/>
              </a:rPr>
              <a:t>初始化</a:t>
            </a:r>
            <a:endParaRPr lang="zh-CN" altLang="en-US" dirty="0">
              <a:solidFill>
                <a:srgbClr val="9900FF"/>
              </a:solidFill>
            </a:endParaRPr>
          </a:p>
        </p:txBody>
      </p:sp>
      <p:sp>
        <p:nvSpPr>
          <p:cNvPr id="3" name="内容占位符 2"/>
          <p:cNvSpPr>
            <a:spLocks noGrp="1"/>
          </p:cNvSpPr>
          <p:nvPr>
            <p:ph idx="1"/>
          </p:nvPr>
        </p:nvSpPr>
        <p:spPr/>
        <p:txBody>
          <a:bodyPr/>
          <a:lstStyle/>
          <a:p>
            <a:pPr marL="514350" indent="-514350">
              <a:buClrTx/>
              <a:buFont typeface="+mj-ea"/>
              <a:buAutoNum type="circleNumDbPlain"/>
              <a:defRPr/>
            </a:pPr>
            <a:r>
              <a:rPr lang="zh-CN" altLang="en-US" sz="2400" b="1" dirty="0" smtClean="0">
                <a:solidFill>
                  <a:srgbClr val="0000CC"/>
                </a:solidFill>
                <a:latin typeface="+mn-ea"/>
              </a:rPr>
              <a:t>控制指令及时序</a:t>
            </a:r>
            <a:endParaRPr lang="en-US" altLang="zh-CN" sz="2400" b="1" dirty="0" smtClean="0">
              <a:solidFill>
                <a:srgbClr val="0000CC"/>
              </a:solidFill>
              <a:latin typeface="+mn-ea"/>
            </a:endParaRPr>
          </a:p>
          <a:p>
            <a:pPr marL="0" indent="0">
              <a:buClrTx/>
              <a:buFont typeface="Wingdings" pitchFamily="2" charset="2"/>
              <a:buNone/>
              <a:defRPr/>
            </a:pPr>
            <a:r>
              <a:rPr lang="zh-CN" altLang="en-US" sz="2400" b="1" dirty="0" smtClean="0">
                <a:latin typeface="+mn-ea"/>
              </a:rPr>
              <a:t>    单片机通过硬件接口向</a:t>
            </a:r>
            <a:r>
              <a:rPr lang="en-US" altLang="zh-CN" sz="2400" b="1" dirty="0" smtClean="0">
                <a:latin typeface="+mn-ea"/>
              </a:rPr>
              <a:t>LCD</a:t>
            </a:r>
            <a:r>
              <a:rPr lang="zh-CN" altLang="en-US" sz="2400" b="1" dirty="0" smtClean="0">
                <a:latin typeface="+mn-ea"/>
              </a:rPr>
              <a:t>发送各种指令来控制</a:t>
            </a:r>
            <a:r>
              <a:rPr lang="en-US" altLang="zh-CN" sz="2400" b="1" dirty="0" smtClean="0">
                <a:latin typeface="+mn-ea"/>
              </a:rPr>
              <a:t>LCD</a:t>
            </a:r>
            <a:r>
              <a:rPr lang="zh-CN" altLang="en-US" sz="2400" b="1" dirty="0" smtClean="0">
                <a:latin typeface="+mn-ea"/>
              </a:rPr>
              <a:t>的显示，</a:t>
            </a:r>
            <a:r>
              <a:rPr lang="en-US" altLang="zh-CN" sz="2400" b="1" dirty="0" smtClean="0">
                <a:latin typeface="+mn-ea"/>
              </a:rPr>
              <a:t>1602LCD</a:t>
            </a:r>
            <a:r>
              <a:rPr lang="zh-CN" altLang="en-US" sz="2400" b="1" dirty="0" smtClean="0">
                <a:latin typeface="+mn-ea"/>
              </a:rPr>
              <a:t>的控制指令共有</a:t>
            </a:r>
            <a:r>
              <a:rPr lang="en-US" altLang="zh-CN" sz="2400" b="1" dirty="0" smtClean="0">
                <a:latin typeface="+mn-ea"/>
              </a:rPr>
              <a:t>11</a:t>
            </a:r>
            <a:r>
              <a:rPr lang="zh-CN" altLang="en-US" sz="2400" b="1" dirty="0" smtClean="0">
                <a:latin typeface="+mn-ea"/>
              </a:rPr>
              <a:t>条指令。指令集如表</a:t>
            </a:r>
            <a:r>
              <a:rPr lang="en-US" altLang="zh-CN" sz="2400" b="1" dirty="0" smtClean="0">
                <a:latin typeface="+mn-ea"/>
              </a:rPr>
              <a:t>4-7</a:t>
            </a:r>
            <a:r>
              <a:rPr lang="zh-CN" altLang="en-US" sz="2400" b="1" dirty="0" smtClean="0">
                <a:latin typeface="+mn-ea"/>
              </a:rPr>
              <a:t>所示。</a:t>
            </a:r>
            <a:r>
              <a:rPr lang="en-US" altLang="zh-CN" sz="2400" b="1" dirty="0" smtClean="0">
                <a:latin typeface="+mn-ea"/>
              </a:rPr>
              <a:t>  </a:t>
            </a:r>
          </a:p>
          <a:p>
            <a:pPr marL="0" indent="0">
              <a:buFont typeface="Wingdings" pitchFamily="2" charset="2"/>
              <a:buNone/>
              <a:defRPr/>
            </a:pPr>
            <a:endParaRPr lang="en-US" altLang="zh-CN" dirty="0"/>
          </a:p>
          <a:p>
            <a:pPr marL="0" indent="0">
              <a:buFont typeface="Wingdings" pitchFamily="2" charset="2"/>
              <a:buNone/>
              <a:defRPr/>
            </a:pPr>
            <a:endParaRPr lang="en-US" altLang="zh-CN" dirty="0" smtClean="0"/>
          </a:p>
          <a:p>
            <a:pPr marL="0" indent="0">
              <a:buFont typeface="Wingdings" pitchFamily="2" charset="2"/>
              <a:buNone/>
              <a:defRPr/>
            </a:pPr>
            <a:endParaRPr lang="en-US" altLang="zh-CN" dirty="0"/>
          </a:p>
          <a:p>
            <a:pPr marL="0" indent="0">
              <a:buFont typeface="Wingdings" pitchFamily="2" charset="2"/>
              <a:buNone/>
              <a:defRPr/>
            </a:pPr>
            <a:endParaRPr lang="en-US" altLang="zh-CN" dirty="0" smtClean="0"/>
          </a:p>
          <a:p>
            <a:pPr marL="0" indent="0">
              <a:buFont typeface="Wingdings" pitchFamily="2" charset="2"/>
              <a:buNone/>
              <a:defRPr/>
            </a:pPr>
            <a:endParaRPr lang="en-US" altLang="zh-CN" dirty="0"/>
          </a:p>
        </p:txBody>
      </p:sp>
      <p:sp>
        <p:nvSpPr>
          <p:cNvPr id="62467" name="灯片编号占位符 4"/>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805F842-246E-4367-84C1-E829E1659523}" type="slidenum">
              <a:rPr lang="en-US" altLang="zh-CN" sz="1000">
                <a:solidFill>
                  <a:srgbClr val="000000"/>
                </a:solidFill>
                <a:latin typeface="Franklin Gothic Book" pitchFamily="34" charset="0"/>
                <a:ea typeface="黑体" pitchFamily="49" charset="-122"/>
              </a:rPr>
              <a:pPr>
                <a:spcBef>
                  <a:spcPct val="0"/>
                </a:spcBef>
                <a:buClrTx/>
                <a:buFontTx/>
                <a:buNone/>
              </a:pPr>
              <a:t>22</a:t>
            </a:fld>
            <a:endParaRPr lang="en-US" altLang="zh-CN" sz="1000">
              <a:solidFill>
                <a:srgbClr val="000000"/>
              </a:solidFill>
              <a:latin typeface="Franklin Gothic Book" pitchFamily="34" charset="0"/>
              <a:ea typeface="黑体" pitchFamily="49" charset="-122"/>
            </a:endParaRPr>
          </a:p>
        </p:txBody>
      </p:sp>
      <p:pic>
        <p:nvPicPr>
          <p:cNvPr id="70661" name="图片 4"/>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950" y="2420888"/>
            <a:ext cx="8928100" cy="44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5EC453D4-A039-4250-8276-5F9FC55E0AED}" type="slidenum">
              <a:rPr lang="en-US" altLang="zh-CN" smtClean="0"/>
              <a:t>22</a:t>
            </a:fld>
            <a:endParaRPr lang="en-US" altLang="zh-CN" dirty="0"/>
          </a:p>
        </p:txBody>
      </p:sp>
    </p:spTree>
    <p:extLst>
      <p:ext uri="{BB962C8B-B14F-4D97-AF65-F5344CB8AC3E}">
        <p14:creationId xmlns:p14="http://schemas.microsoft.com/office/powerpoint/2010/main" val="248412049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162" y="515144"/>
            <a:ext cx="7673975" cy="609600"/>
          </a:xfrm>
        </p:spPr>
        <p:txBody>
          <a:bodyPr/>
          <a:lstStyle/>
          <a:p>
            <a:r>
              <a:rPr lang="zh-CN" altLang="en-US" dirty="0"/>
              <a:t>操作时序如下</a:t>
            </a:r>
            <a:r>
              <a:rPr lang="zh-CN" altLang="en-US" dirty="0" smtClean="0"/>
              <a:t>：</a:t>
            </a:r>
            <a:endParaRPr lang="zh-CN" altLang="en-US" dirty="0"/>
          </a:p>
        </p:txBody>
      </p:sp>
      <p:sp>
        <p:nvSpPr>
          <p:cNvPr id="63491" name="内容占位符 4"/>
          <p:cNvSpPr>
            <a:spLocks noGrp="1"/>
          </p:cNvSpPr>
          <p:nvPr>
            <p:ph idx="1"/>
          </p:nvPr>
        </p:nvSpPr>
        <p:spPr/>
        <p:txBody>
          <a:bodyPr/>
          <a:lstStyle/>
          <a:p>
            <a:pPr marL="0" indent="0">
              <a:buFont typeface="Wingdings" pitchFamily="2" charset="2"/>
              <a:buNone/>
            </a:pPr>
            <a:r>
              <a:rPr lang="en-US" altLang="zh-CN" dirty="0" smtClean="0"/>
              <a:t>         </a:t>
            </a:r>
            <a:endParaRPr lang="zh-CN" altLang="en-US" sz="2800" b="1" dirty="0" smtClean="0"/>
          </a:p>
        </p:txBody>
      </p:sp>
      <p:sp>
        <p:nvSpPr>
          <p:cNvPr id="63490"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F3F08E0-D877-40AB-B093-8B6799B2E259}" type="slidenum">
              <a:rPr lang="zh-CN" altLang="en-US" sz="1000">
                <a:solidFill>
                  <a:srgbClr val="000000"/>
                </a:solidFill>
                <a:latin typeface="Franklin Gothic Book" pitchFamily="34" charset="0"/>
                <a:ea typeface="黑体" pitchFamily="49" charset="-122"/>
              </a:rPr>
              <a:pPr>
                <a:spcBef>
                  <a:spcPct val="0"/>
                </a:spcBef>
                <a:buClrTx/>
                <a:buFontTx/>
                <a:buNone/>
              </a:pPr>
              <a:t>23</a:t>
            </a:fld>
            <a:endParaRPr lang="en-US" altLang="zh-CN" sz="1000">
              <a:solidFill>
                <a:srgbClr val="000000"/>
              </a:solidFill>
              <a:latin typeface="Franklin Gothic Book" pitchFamily="34" charset="0"/>
              <a:ea typeface="黑体" pitchFamily="49" charset="-122"/>
            </a:endParaRPr>
          </a:p>
        </p:txBody>
      </p:sp>
      <p:sp>
        <p:nvSpPr>
          <p:cNvPr id="3" name="页脚占位符 2"/>
          <p:cNvSpPr>
            <a:spLocks noGrp="1"/>
          </p:cNvSpPr>
          <p:nvPr>
            <p:ph type="ftr" sz="quarter" idx="10"/>
          </p:nvPr>
        </p:nvSpPr>
        <p:spPr/>
        <p:txBody>
          <a:bodyPr/>
          <a:lstStyle/>
          <a:p>
            <a:pPr>
              <a:defRPr/>
            </a:pPr>
            <a:fld id="{9545A283-51D0-4314-B3D7-A3B4B0AB8615}" type="slidenum">
              <a:rPr lang="en-US" altLang="zh-CN" smtClean="0"/>
              <a:t>23</a:t>
            </a:fld>
            <a:endParaRPr lang="en-US" altLang="zh-CN"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2" y="1124744"/>
            <a:ext cx="806767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2924944"/>
            <a:ext cx="8067675" cy="349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20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lvl="0" indent="-457200">
              <a:spcBef>
                <a:spcPct val="20000"/>
              </a:spcBef>
              <a:defRPr/>
            </a:pPr>
            <a:r>
              <a:rPr lang="en-US" altLang="zh-CN" dirty="0" smtClean="0">
                <a:solidFill>
                  <a:srgbClr val="0000CC"/>
                </a:solidFill>
                <a:latin typeface="宋体"/>
                <a:cs typeface="+mn-cs"/>
              </a:rPr>
              <a:t>② LCD</a:t>
            </a:r>
            <a:r>
              <a:rPr lang="zh-CN" altLang="en-US" dirty="0">
                <a:solidFill>
                  <a:srgbClr val="0000CC"/>
                </a:solidFill>
                <a:latin typeface="宋体"/>
                <a:cs typeface="+mn-cs"/>
              </a:rPr>
              <a:t>复位及初始化</a:t>
            </a:r>
            <a:r>
              <a:rPr lang="zh-CN" altLang="en-US" dirty="0" smtClean="0">
                <a:solidFill>
                  <a:srgbClr val="0000CC"/>
                </a:solidFill>
                <a:latin typeface="宋体"/>
                <a:cs typeface="+mn-cs"/>
              </a:rPr>
              <a:t>设置</a:t>
            </a:r>
            <a:endParaRPr lang="zh-CN" altLang="en-US" dirty="0"/>
          </a:p>
        </p:txBody>
      </p:sp>
      <p:sp>
        <p:nvSpPr>
          <p:cNvPr id="7" name="内容占位符 6"/>
          <p:cNvSpPr>
            <a:spLocks noGrp="1"/>
          </p:cNvSpPr>
          <p:nvPr>
            <p:ph idx="1"/>
          </p:nvPr>
        </p:nvSpPr>
        <p:spPr/>
        <p:txBody>
          <a:bodyPr/>
          <a:lstStyle/>
          <a:p>
            <a:pPr indent="0">
              <a:spcBef>
                <a:spcPts val="0"/>
              </a:spcBef>
              <a:buClrTx/>
              <a:defRPr/>
            </a:pPr>
            <a:r>
              <a:rPr lang="en-US" altLang="zh-CN" sz="2400" b="1" dirty="0" smtClean="0">
                <a:latin typeface="+mn-ea"/>
              </a:rPr>
              <a:t>  LCD</a:t>
            </a:r>
            <a:r>
              <a:rPr lang="zh-CN" altLang="en-US" sz="2400" b="1" dirty="0" smtClean="0">
                <a:latin typeface="+mn-ea"/>
              </a:rPr>
              <a:t>上电</a:t>
            </a:r>
            <a:r>
              <a:rPr lang="zh-CN" altLang="en-US" sz="2400" b="1" dirty="0" smtClean="0">
                <a:solidFill>
                  <a:srgbClr val="990000"/>
                </a:solidFill>
                <a:latin typeface="+mn-ea"/>
              </a:rPr>
              <a:t>复位或手动复位后</a:t>
            </a:r>
            <a:r>
              <a:rPr lang="en-US" altLang="zh-CN" sz="2400" b="1" dirty="0" smtClean="0">
                <a:solidFill>
                  <a:srgbClr val="990000"/>
                </a:solidFill>
                <a:latin typeface="+mn-ea"/>
              </a:rPr>
              <a:t>LCD</a:t>
            </a:r>
            <a:r>
              <a:rPr lang="zh-CN" altLang="en-US" sz="2400" b="1" dirty="0" smtClean="0">
                <a:solidFill>
                  <a:srgbClr val="990000"/>
                </a:solidFill>
                <a:latin typeface="+mn-ea"/>
              </a:rPr>
              <a:t>的状态为</a:t>
            </a:r>
            <a:r>
              <a:rPr lang="zh-CN" altLang="en-US" sz="2400" b="1" dirty="0" smtClean="0">
                <a:latin typeface="+mn-ea"/>
              </a:rPr>
              <a:t>：</a:t>
            </a:r>
            <a:endParaRPr lang="en-US" altLang="zh-CN" sz="2400" b="1" dirty="0" smtClean="0">
              <a:latin typeface="+mn-ea"/>
            </a:endParaRPr>
          </a:p>
          <a:p>
            <a:pPr lvl="1">
              <a:spcBef>
                <a:spcPts val="0"/>
              </a:spcBef>
              <a:buClrTx/>
              <a:defRPr/>
            </a:pPr>
            <a:r>
              <a:rPr lang="en-US" altLang="zh-CN" sz="2400" b="1" dirty="0" smtClean="0">
                <a:latin typeface="+mn-ea"/>
              </a:rPr>
              <a:t> </a:t>
            </a:r>
            <a:r>
              <a:rPr lang="zh-CN" altLang="en-US" sz="2400" b="1" dirty="0" smtClean="0">
                <a:latin typeface="+mn-ea"/>
              </a:rPr>
              <a:t>清除屏幕显示；</a:t>
            </a:r>
            <a:endParaRPr lang="en-US" altLang="zh-CN" sz="2400" b="1" dirty="0" smtClean="0">
              <a:latin typeface="+mn-ea"/>
            </a:endParaRPr>
          </a:p>
          <a:p>
            <a:pPr lvl="1">
              <a:spcBef>
                <a:spcPts val="0"/>
              </a:spcBef>
              <a:buClrTx/>
              <a:defRPr/>
            </a:pPr>
            <a:r>
              <a:rPr lang="en-US" altLang="zh-CN" sz="2400" b="1" dirty="0">
                <a:latin typeface="+mn-ea"/>
              </a:rPr>
              <a:t> </a:t>
            </a:r>
            <a:r>
              <a:rPr lang="zh-CN" altLang="en-US" sz="2400" b="1" dirty="0" smtClean="0">
                <a:latin typeface="+mn-ea"/>
              </a:rPr>
              <a:t>功能设置为</a:t>
            </a:r>
            <a:r>
              <a:rPr lang="en-US" altLang="zh-CN" sz="2400" b="1" dirty="0" smtClean="0">
                <a:latin typeface="+mn-ea"/>
              </a:rPr>
              <a:t>8</a:t>
            </a:r>
            <a:r>
              <a:rPr lang="zh-CN" altLang="en-US" sz="2400" b="1" dirty="0" smtClean="0">
                <a:latin typeface="+mn-ea"/>
              </a:rPr>
              <a:t>位数据长度，单行显示，</a:t>
            </a:r>
            <a:r>
              <a:rPr lang="en-US" altLang="zh-CN" sz="2400" b="1" dirty="0" smtClean="0">
                <a:latin typeface="+mn-ea"/>
              </a:rPr>
              <a:t>5</a:t>
            </a:r>
            <a:r>
              <a:rPr lang="en-US" altLang="zh-CN" sz="2400" b="1" dirty="0" smtClean="0">
                <a:latin typeface="+mn-ea"/>
                <a:cs typeface="Times New Roman" panose="02020603050405020304" pitchFamily="18" charset="0"/>
              </a:rPr>
              <a:t>×7</a:t>
            </a:r>
            <a:r>
              <a:rPr lang="zh-CN" altLang="en-US" sz="2400" b="1" dirty="0" smtClean="0">
                <a:latin typeface="+mn-ea"/>
                <a:cs typeface="Times New Roman" panose="02020603050405020304" pitchFamily="18" charset="0"/>
              </a:rPr>
              <a:t>点阵字库；</a:t>
            </a:r>
            <a:endParaRPr lang="en-US" altLang="zh-CN" sz="2400" b="1" dirty="0" smtClean="0">
              <a:latin typeface="+mn-ea"/>
              <a:cs typeface="Times New Roman" panose="02020603050405020304" pitchFamily="18" charset="0"/>
            </a:endParaRPr>
          </a:p>
          <a:p>
            <a:pPr lvl="1">
              <a:spcBef>
                <a:spcPts val="0"/>
              </a:spcBef>
              <a:buClrTx/>
              <a:defRPr/>
            </a:pPr>
            <a:r>
              <a:rPr lang="en-US" altLang="zh-CN"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显示屏、光标、闪烁功能均关闭；</a:t>
            </a:r>
            <a:endParaRPr lang="en-US" altLang="zh-CN" sz="2400" b="1" dirty="0" smtClean="0">
              <a:latin typeface="+mn-ea"/>
              <a:cs typeface="Times New Roman" panose="02020603050405020304" pitchFamily="18" charset="0"/>
            </a:endParaRPr>
          </a:p>
          <a:p>
            <a:pPr lvl="1">
              <a:spcBef>
                <a:spcPts val="0"/>
              </a:spcBef>
              <a:buClrTx/>
              <a:defRPr/>
            </a:pPr>
            <a:r>
              <a:rPr lang="en-US" altLang="zh-CN" sz="2400" b="1" dirty="0">
                <a:latin typeface="+mn-ea"/>
                <a:cs typeface="Times New Roman" panose="02020603050405020304" pitchFamily="18" charset="0"/>
              </a:rPr>
              <a:t> </a:t>
            </a:r>
            <a:r>
              <a:rPr lang="zh-CN" altLang="en-US" sz="2400" b="1" dirty="0" smtClean="0">
                <a:latin typeface="+mn-ea"/>
                <a:cs typeface="Times New Roman" panose="02020603050405020304" pitchFamily="18" charset="0"/>
              </a:rPr>
              <a:t>输入为</a:t>
            </a:r>
            <a:r>
              <a:rPr lang="en-US" altLang="zh-CN" sz="2400" b="1" dirty="0" smtClean="0">
                <a:latin typeface="+mn-ea"/>
                <a:cs typeface="Times New Roman" panose="02020603050405020304" pitchFamily="18" charset="0"/>
              </a:rPr>
              <a:t>AC</a:t>
            </a:r>
            <a:r>
              <a:rPr lang="zh-CN" altLang="en-US" sz="2400" b="1" dirty="0" smtClean="0">
                <a:latin typeface="+mn-ea"/>
                <a:cs typeface="Times New Roman" panose="02020603050405020304" pitchFamily="18" charset="0"/>
              </a:rPr>
              <a:t>地址自动加</a:t>
            </a:r>
            <a:r>
              <a:rPr lang="en-US" altLang="zh-CN" sz="2400" b="1" dirty="0" smtClean="0">
                <a:latin typeface="+mn-ea"/>
                <a:cs typeface="Times New Roman" panose="02020603050405020304" pitchFamily="18" charset="0"/>
              </a:rPr>
              <a:t>1</a:t>
            </a:r>
            <a:r>
              <a:rPr lang="zh-CN" altLang="en-US" sz="2400" b="1" dirty="0" smtClean="0">
                <a:latin typeface="+mn-ea"/>
                <a:cs typeface="Times New Roman" panose="02020603050405020304" pitchFamily="18" charset="0"/>
              </a:rPr>
              <a:t>，显示画面不移动，即</a:t>
            </a:r>
            <a:r>
              <a:rPr lang="en-US" altLang="zh-CN" sz="2400" b="1" dirty="0" smtClean="0">
                <a:latin typeface="+mn-ea"/>
                <a:cs typeface="Times New Roman" panose="02020603050405020304" pitchFamily="18" charset="0"/>
              </a:rPr>
              <a:t>I/D=1</a:t>
            </a:r>
            <a:r>
              <a:rPr lang="zh-CN" altLang="en-US" sz="2400" b="1" dirty="0" smtClean="0">
                <a:latin typeface="+mn-ea"/>
                <a:cs typeface="Times New Roman" panose="02020603050405020304" pitchFamily="18" charset="0"/>
              </a:rPr>
              <a:t>。</a:t>
            </a:r>
            <a:endParaRPr lang="en-US" altLang="zh-CN" sz="2400" b="1" dirty="0" smtClean="0">
              <a:latin typeface="+mn-ea"/>
              <a:cs typeface="Times New Roman" panose="02020603050405020304" pitchFamily="18" charset="0"/>
            </a:endParaRPr>
          </a:p>
          <a:p>
            <a:pPr marL="457200" lvl="1" indent="0">
              <a:spcBef>
                <a:spcPts val="0"/>
              </a:spcBef>
              <a:buClrTx/>
              <a:buFont typeface="Wingdings" pitchFamily="2" charset="2"/>
              <a:buNone/>
              <a:defRPr/>
            </a:pPr>
            <a:r>
              <a:rPr lang="en-US" altLang="zh-CN" sz="2400" b="1" dirty="0" smtClean="0">
                <a:solidFill>
                  <a:srgbClr val="C00000"/>
                </a:solidFill>
                <a:latin typeface="+mn-ea"/>
                <a:cs typeface="Times New Roman" panose="02020603050405020304" pitchFamily="18" charset="0"/>
              </a:rPr>
              <a:t>LCD</a:t>
            </a:r>
            <a:r>
              <a:rPr lang="zh-CN" altLang="en-US" sz="2400" b="1" dirty="0" smtClean="0">
                <a:solidFill>
                  <a:srgbClr val="C00000"/>
                </a:solidFill>
                <a:latin typeface="+mn-ea"/>
                <a:cs typeface="Times New Roman" panose="02020603050405020304" pitchFamily="18" charset="0"/>
              </a:rPr>
              <a:t>初始化设置步骤：</a:t>
            </a:r>
            <a:endParaRPr lang="en-US" altLang="zh-CN" sz="2400" b="1" dirty="0" smtClean="0">
              <a:solidFill>
                <a:srgbClr val="C00000"/>
              </a:solidFill>
              <a:latin typeface="+mn-ea"/>
              <a:cs typeface="Times New Roman" panose="02020603050405020304" pitchFamily="18" charset="0"/>
            </a:endParaRPr>
          </a:p>
          <a:p>
            <a:pPr marL="457200" lvl="1" indent="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①</a:t>
            </a:r>
            <a:r>
              <a:rPr lang="zh-CN" altLang="en-US" sz="2400" b="1" dirty="0">
                <a:solidFill>
                  <a:schemeClr val="tx2"/>
                </a:solidFill>
                <a:latin typeface="+mn-ea"/>
                <a:cs typeface="Times New Roman" panose="02020603050405020304" pitchFamily="18" charset="0"/>
              </a:rPr>
              <a:t>写命令</a:t>
            </a:r>
            <a:r>
              <a:rPr lang="en-US" altLang="zh-CN" sz="2400" b="1" dirty="0">
                <a:solidFill>
                  <a:schemeClr val="tx2"/>
                </a:solidFill>
                <a:latin typeface="+mn-ea"/>
                <a:cs typeface="Times New Roman" panose="02020603050405020304" pitchFamily="18" charset="0"/>
              </a:rPr>
              <a:t>38H</a:t>
            </a:r>
            <a:r>
              <a:rPr lang="zh-CN" altLang="en-US" sz="2400" b="1" dirty="0">
                <a:solidFill>
                  <a:schemeClr val="tx2"/>
                </a:solidFill>
                <a:latin typeface="+mn-ea"/>
                <a:cs typeface="Times New Roman" panose="02020603050405020304" pitchFamily="18" charset="0"/>
              </a:rPr>
              <a:t>．</a:t>
            </a:r>
            <a:r>
              <a:rPr lang="zh-CN" altLang="en-US" sz="2400" b="1" dirty="0" smtClean="0">
                <a:solidFill>
                  <a:schemeClr val="tx2"/>
                </a:solidFill>
                <a:latin typeface="+mn-ea"/>
                <a:cs typeface="Times New Roman" panose="02020603050405020304" pitchFamily="18" charset="0"/>
              </a:rPr>
              <a:t>即显示模式</a:t>
            </a:r>
            <a:r>
              <a:rPr lang="zh-CN" altLang="en-US" sz="2400" b="1" dirty="0">
                <a:solidFill>
                  <a:schemeClr val="tx2"/>
                </a:solidFill>
                <a:latin typeface="+mn-ea"/>
                <a:cs typeface="Times New Roman" panose="02020603050405020304" pitchFamily="18" charset="0"/>
              </a:rPr>
              <a:t>设置（</a:t>
            </a:r>
            <a:r>
              <a:rPr lang="en-US" altLang="zh-CN" sz="2400" b="1" dirty="0">
                <a:solidFill>
                  <a:schemeClr val="tx2"/>
                </a:solidFill>
                <a:latin typeface="+mn-ea"/>
                <a:cs typeface="Times New Roman" panose="02020603050405020304" pitchFamily="18" charset="0"/>
              </a:rPr>
              <a:t>16×2</a:t>
            </a:r>
            <a:r>
              <a:rPr lang="zh-CN" altLang="en-US" sz="2400" b="1" dirty="0">
                <a:solidFill>
                  <a:schemeClr val="tx2"/>
                </a:solidFill>
                <a:latin typeface="+mn-ea"/>
                <a:cs typeface="Times New Roman" panose="02020603050405020304" pitchFamily="18" charset="0"/>
              </a:rPr>
              <a:t>显示，</a:t>
            </a:r>
            <a:r>
              <a:rPr lang="en-US" altLang="zh-CN" sz="2400" b="1" dirty="0">
                <a:solidFill>
                  <a:schemeClr val="tx2"/>
                </a:solidFill>
                <a:latin typeface="+mn-ea"/>
                <a:cs typeface="Times New Roman" panose="02020603050405020304" pitchFamily="18" charset="0"/>
              </a:rPr>
              <a:t>5×7</a:t>
            </a:r>
            <a:r>
              <a:rPr lang="zh-CN" altLang="en-US" sz="2400" b="1" dirty="0">
                <a:solidFill>
                  <a:schemeClr val="tx2"/>
                </a:solidFill>
                <a:latin typeface="+mn-ea"/>
                <a:cs typeface="Times New Roman" panose="02020603050405020304" pitchFamily="18" charset="0"/>
              </a:rPr>
              <a:t>点阵，</a:t>
            </a:r>
            <a:r>
              <a:rPr lang="en-US" altLang="zh-CN" sz="2400" b="1" dirty="0">
                <a:solidFill>
                  <a:schemeClr val="tx2"/>
                </a:solidFill>
                <a:latin typeface="+mn-ea"/>
                <a:cs typeface="Times New Roman" panose="02020603050405020304" pitchFamily="18" charset="0"/>
              </a:rPr>
              <a:t>8</a:t>
            </a:r>
            <a:r>
              <a:rPr lang="zh-CN" altLang="en-US" sz="2400" b="1" dirty="0">
                <a:solidFill>
                  <a:schemeClr val="tx2"/>
                </a:solidFill>
                <a:latin typeface="+mn-ea"/>
                <a:cs typeface="Times New Roman" panose="02020603050405020304" pitchFamily="18" charset="0"/>
              </a:rPr>
              <a:t>位数据接口）；</a:t>
            </a:r>
          </a:p>
          <a:p>
            <a:pPr marL="457200" lvl="1" indent="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②</a:t>
            </a:r>
            <a:r>
              <a:rPr lang="zh-CN" altLang="en-US" sz="2400" b="1" dirty="0">
                <a:solidFill>
                  <a:schemeClr val="tx2"/>
                </a:solidFill>
                <a:latin typeface="+mn-ea"/>
                <a:cs typeface="Times New Roman" panose="02020603050405020304" pitchFamily="18" charset="0"/>
              </a:rPr>
              <a:t>写命令</a:t>
            </a:r>
            <a:r>
              <a:rPr lang="en-US" altLang="zh-CN" sz="2400" b="1" dirty="0" smtClean="0">
                <a:solidFill>
                  <a:schemeClr val="tx2"/>
                </a:solidFill>
                <a:latin typeface="+mn-ea"/>
                <a:cs typeface="Times New Roman" panose="02020603050405020304" pitchFamily="18" charset="0"/>
              </a:rPr>
              <a:t>OCH</a:t>
            </a:r>
            <a:r>
              <a:rPr lang="zh-CN" altLang="en-US" sz="2400" b="1" dirty="0" smtClean="0">
                <a:solidFill>
                  <a:schemeClr val="tx2"/>
                </a:solidFill>
                <a:latin typeface="+mn-ea"/>
                <a:cs typeface="Times New Roman" panose="02020603050405020304" pitchFamily="18" charset="0"/>
              </a:rPr>
              <a:t>，设置</a:t>
            </a:r>
            <a:r>
              <a:rPr lang="zh-CN" altLang="en-US" sz="2400" b="1" dirty="0">
                <a:solidFill>
                  <a:schemeClr val="tx2"/>
                </a:solidFill>
                <a:latin typeface="+mn-ea"/>
                <a:cs typeface="Times New Roman" panose="02020603050405020304" pitchFamily="18" charset="0"/>
              </a:rPr>
              <a:t>开显示，不显示</a:t>
            </a:r>
            <a:r>
              <a:rPr lang="zh-CN" altLang="en-US" sz="2400" b="1" dirty="0" smtClean="0">
                <a:solidFill>
                  <a:schemeClr val="tx2"/>
                </a:solidFill>
                <a:latin typeface="+mn-ea"/>
                <a:cs typeface="Times New Roman" panose="02020603050405020304" pitchFamily="18" charset="0"/>
              </a:rPr>
              <a:t>光标；</a:t>
            </a:r>
            <a:endParaRPr lang="zh-CN" altLang="en-US" sz="2400" b="1" dirty="0">
              <a:solidFill>
                <a:schemeClr val="tx2"/>
              </a:solidFill>
              <a:latin typeface="+mn-ea"/>
              <a:cs typeface="Times New Roman" panose="02020603050405020304" pitchFamily="18" charset="0"/>
            </a:endParaRPr>
          </a:p>
          <a:p>
            <a:pPr marL="457200" lvl="1" indent="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③</a:t>
            </a:r>
            <a:r>
              <a:rPr lang="zh-CN" altLang="en-US" sz="2400" b="1" dirty="0">
                <a:solidFill>
                  <a:schemeClr val="tx2"/>
                </a:solidFill>
                <a:latin typeface="+mn-ea"/>
                <a:cs typeface="Times New Roman" panose="02020603050405020304" pitchFamily="18" charset="0"/>
              </a:rPr>
              <a:t>写命令</a:t>
            </a:r>
            <a:r>
              <a:rPr lang="en-US" altLang="zh-CN" sz="2400" b="1" dirty="0" smtClean="0">
                <a:solidFill>
                  <a:schemeClr val="tx2"/>
                </a:solidFill>
                <a:latin typeface="+mn-ea"/>
                <a:cs typeface="Times New Roman" panose="02020603050405020304" pitchFamily="18" charset="0"/>
              </a:rPr>
              <a:t>06H</a:t>
            </a:r>
            <a:r>
              <a:rPr lang="zh-CN" altLang="en-US" sz="2400" b="1" dirty="0" smtClean="0">
                <a:solidFill>
                  <a:schemeClr val="tx2"/>
                </a:solidFill>
                <a:latin typeface="+mn-ea"/>
                <a:cs typeface="Times New Roman" panose="02020603050405020304" pitchFamily="18" charset="0"/>
              </a:rPr>
              <a:t>，写</a:t>
            </a:r>
            <a:r>
              <a:rPr lang="zh-CN" altLang="en-US" sz="2400" b="1" dirty="0">
                <a:solidFill>
                  <a:schemeClr val="tx2"/>
                </a:solidFill>
                <a:latin typeface="+mn-ea"/>
                <a:cs typeface="Times New Roman" panose="02020603050405020304" pitchFamily="18" charset="0"/>
              </a:rPr>
              <a:t>一</a:t>
            </a:r>
            <a:r>
              <a:rPr lang="zh-CN" altLang="en-US" sz="2400" b="1" dirty="0" smtClean="0">
                <a:solidFill>
                  <a:schemeClr val="tx2"/>
                </a:solidFill>
                <a:latin typeface="+mn-ea"/>
                <a:cs typeface="Times New Roman" panose="02020603050405020304" pitchFamily="18" charset="0"/>
              </a:rPr>
              <a:t>个字符</a:t>
            </a:r>
            <a:r>
              <a:rPr lang="zh-CN" altLang="en-US" sz="2400" b="1" dirty="0">
                <a:solidFill>
                  <a:schemeClr val="tx2"/>
                </a:solidFill>
                <a:latin typeface="+mn-ea"/>
                <a:cs typeface="Times New Roman" panose="02020603050405020304" pitchFamily="18" charset="0"/>
              </a:rPr>
              <a:t>后地址指针加</a:t>
            </a:r>
            <a:r>
              <a:rPr lang="en-US" altLang="zh-CN" sz="2400" b="1" dirty="0" smtClean="0">
                <a:solidFill>
                  <a:schemeClr val="tx2"/>
                </a:solidFill>
                <a:latin typeface="+mn-ea"/>
                <a:cs typeface="Times New Roman" panose="02020603050405020304" pitchFamily="18" charset="0"/>
              </a:rPr>
              <a:t>1</a:t>
            </a:r>
            <a:r>
              <a:rPr lang="zh-CN" altLang="en-US" sz="2400" b="1" dirty="0" smtClean="0">
                <a:solidFill>
                  <a:schemeClr val="tx2"/>
                </a:solidFill>
                <a:latin typeface="+mn-ea"/>
                <a:cs typeface="Times New Roman" panose="02020603050405020304" pitchFamily="18" charset="0"/>
              </a:rPr>
              <a:t>；</a:t>
            </a:r>
            <a:endParaRPr lang="zh-CN" altLang="en-US" sz="2400" b="1" dirty="0">
              <a:solidFill>
                <a:schemeClr val="tx2"/>
              </a:solidFill>
              <a:latin typeface="+mn-ea"/>
              <a:cs typeface="Times New Roman" panose="02020603050405020304" pitchFamily="18" charset="0"/>
            </a:endParaRPr>
          </a:p>
          <a:p>
            <a:pPr marL="457200" lvl="1" indent="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④</a:t>
            </a:r>
            <a:r>
              <a:rPr lang="zh-CN" altLang="en-US" sz="2400" b="1" dirty="0">
                <a:solidFill>
                  <a:schemeClr val="tx2"/>
                </a:solidFill>
                <a:latin typeface="+mn-ea"/>
                <a:cs typeface="Times New Roman" panose="02020603050405020304" pitchFamily="18" charset="0"/>
              </a:rPr>
              <a:t>写命令</a:t>
            </a:r>
            <a:r>
              <a:rPr lang="en-US" altLang="zh-CN" sz="2400" b="1" dirty="0" smtClean="0">
                <a:solidFill>
                  <a:schemeClr val="tx2"/>
                </a:solidFill>
                <a:latin typeface="+mn-ea"/>
                <a:cs typeface="Times New Roman" panose="02020603050405020304" pitchFamily="18" charset="0"/>
              </a:rPr>
              <a:t>O1H</a:t>
            </a:r>
            <a:r>
              <a:rPr lang="zh-CN" altLang="en-US" sz="2400" b="1" dirty="0" smtClean="0">
                <a:solidFill>
                  <a:schemeClr val="tx2"/>
                </a:solidFill>
                <a:latin typeface="+mn-ea"/>
                <a:cs typeface="Times New Roman" panose="02020603050405020304" pitchFamily="18" charset="0"/>
              </a:rPr>
              <a:t>，显示</a:t>
            </a:r>
            <a:r>
              <a:rPr lang="zh-CN" altLang="en-US" sz="2400" b="1" dirty="0">
                <a:solidFill>
                  <a:schemeClr val="tx2"/>
                </a:solidFill>
                <a:latin typeface="+mn-ea"/>
                <a:cs typeface="Times New Roman" panose="02020603050405020304" pitchFamily="18" charset="0"/>
              </a:rPr>
              <a:t>清屏，数据指针清</a:t>
            </a:r>
            <a:r>
              <a:rPr lang="en-US" altLang="zh-CN" sz="2400" b="1" dirty="0" smtClean="0">
                <a:solidFill>
                  <a:schemeClr val="tx2"/>
                </a:solidFill>
                <a:latin typeface="+mn-ea"/>
                <a:cs typeface="Times New Roman" panose="02020603050405020304" pitchFamily="18" charset="0"/>
              </a:rPr>
              <a:t>O</a:t>
            </a:r>
            <a:r>
              <a:rPr lang="zh-CN" altLang="en-US" sz="2400" b="1" dirty="0" smtClean="0">
                <a:solidFill>
                  <a:schemeClr val="tx2"/>
                </a:solidFill>
                <a:latin typeface="+mn-ea"/>
                <a:cs typeface="Times New Roman" panose="02020603050405020304" pitchFamily="18" charset="0"/>
              </a:rPr>
              <a:t>；</a:t>
            </a:r>
            <a:endParaRPr lang="zh-CN" altLang="en-US" sz="2400" b="1" dirty="0">
              <a:solidFill>
                <a:schemeClr val="tx2"/>
              </a:solidFill>
              <a:latin typeface="+mn-ea"/>
              <a:cs typeface="Times New Roman" panose="02020603050405020304" pitchFamily="18" charset="0"/>
            </a:endParaRPr>
          </a:p>
          <a:p>
            <a:pPr marL="457200" lvl="1" indent="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⑤写命令</a:t>
            </a:r>
            <a:r>
              <a:rPr lang="en-US" altLang="zh-CN" sz="2400" b="1" dirty="0" smtClean="0">
                <a:solidFill>
                  <a:schemeClr val="tx2"/>
                </a:solidFill>
                <a:latin typeface="+mn-ea"/>
                <a:cs typeface="Times New Roman" panose="02020603050405020304" pitchFamily="18" charset="0"/>
              </a:rPr>
              <a:t>08H</a:t>
            </a:r>
            <a:r>
              <a:rPr lang="zh-CN" altLang="en-US" sz="2400" b="1" dirty="0" smtClean="0">
                <a:solidFill>
                  <a:schemeClr val="tx2"/>
                </a:solidFill>
                <a:latin typeface="+mn-ea"/>
                <a:cs typeface="Times New Roman" panose="02020603050405020304" pitchFamily="18" charset="0"/>
              </a:rPr>
              <a:t>，显示</a:t>
            </a:r>
            <a:r>
              <a:rPr lang="zh-CN" altLang="en-US" sz="2400" b="1" dirty="0">
                <a:solidFill>
                  <a:schemeClr val="tx2"/>
                </a:solidFill>
                <a:latin typeface="+mn-ea"/>
                <a:cs typeface="Times New Roman" panose="02020603050405020304" pitchFamily="18" charset="0"/>
              </a:rPr>
              <a:t>关闭。</a:t>
            </a:r>
          </a:p>
          <a:p>
            <a:pPr marL="0" lvl="1" indent="612000">
              <a:spcBef>
                <a:spcPts val="0"/>
              </a:spcBef>
              <a:buClrTx/>
              <a:buFont typeface="Wingdings" pitchFamily="2" charset="2"/>
              <a:buNone/>
              <a:defRPr/>
            </a:pPr>
            <a:r>
              <a:rPr lang="zh-CN" altLang="en-US" sz="2400" b="1" dirty="0" smtClean="0">
                <a:solidFill>
                  <a:schemeClr val="tx2"/>
                </a:solidFill>
                <a:latin typeface="+mn-ea"/>
                <a:cs typeface="Times New Roman" panose="02020603050405020304" pitchFamily="18" charset="0"/>
              </a:rPr>
              <a:t>注意，</a:t>
            </a:r>
            <a:r>
              <a:rPr lang="zh-CN" altLang="en-US" sz="2400" b="1" dirty="0">
                <a:solidFill>
                  <a:schemeClr val="tx2"/>
                </a:solidFill>
                <a:latin typeface="+mn-ea"/>
                <a:cs typeface="Times New Roman" panose="02020603050405020304" pitchFamily="18" charset="0"/>
              </a:rPr>
              <a:t>在进行上述的命令写入以及对数据读取时，通常需要检测忙标志位</a:t>
            </a:r>
            <a:r>
              <a:rPr lang="en-US" altLang="zh-CN" sz="2400" b="1" dirty="0" smtClean="0">
                <a:solidFill>
                  <a:schemeClr val="tx2"/>
                </a:solidFill>
                <a:latin typeface="+mn-ea"/>
                <a:cs typeface="Times New Roman" panose="02020603050405020304" pitchFamily="18" charset="0"/>
              </a:rPr>
              <a:t>BF</a:t>
            </a:r>
            <a:r>
              <a:rPr lang="zh-CN" altLang="en-US" sz="2400" b="1" dirty="0">
                <a:solidFill>
                  <a:schemeClr val="tx2"/>
                </a:solidFill>
                <a:latin typeface="+mn-ea"/>
                <a:cs typeface="Times New Roman" panose="02020603050405020304" pitchFamily="18" charset="0"/>
              </a:rPr>
              <a:t>。</a:t>
            </a:r>
            <a:r>
              <a:rPr lang="zh-CN" altLang="en-US" sz="2400" b="1" dirty="0" smtClean="0">
                <a:solidFill>
                  <a:schemeClr val="tx2"/>
                </a:solidFill>
                <a:latin typeface="+mn-ea"/>
                <a:cs typeface="Times New Roman" panose="02020603050405020304" pitchFamily="18" charset="0"/>
              </a:rPr>
              <a:t>如果</a:t>
            </a:r>
            <a:r>
              <a:rPr lang="en-US" altLang="zh-CN" sz="2400" b="1" dirty="0">
                <a:solidFill>
                  <a:schemeClr val="tx2"/>
                </a:solidFill>
                <a:latin typeface="+mn-ea"/>
                <a:cs typeface="Times New Roman" panose="02020603050405020304" pitchFamily="18" charset="0"/>
              </a:rPr>
              <a:t>BF=1</a:t>
            </a:r>
            <a:r>
              <a:rPr lang="zh-CN" altLang="en-US" sz="2400" b="1" dirty="0">
                <a:solidFill>
                  <a:schemeClr val="tx2"/>
                </a:solidFill>
                <a:latin typeface="+mn-ea"/>
                <a:cs typeface="Times New Roman" panose="02020603050405020304" pitchFamily="18" charset="0"/>
              </a:rPr>
              <a:t>，则说明</a:t>
            </a:r>
            <a:r>
              <a:rPr lang="en-US" altLang="zh-CN" sz="2400" b="1" dirty="0">
                <a:solidFill>
                  <a:schemeClr val="tx2"/>
                </a:solidFill>
                <a:latin typeface="+mn-ea"/>
                <a:cs typeface="Times New Roman" panose="02020603050405020304" pitchFamily="18" charset="0"/>
              </a:rPr>
              <a:t>LCD 1602</a:t>
            </a:r>
            <a:r>
              <a:rPr lang="zh-CN" altLang="en-US" sz="2400" b="1" dirty="0">
                <a:solidFill>
                  <a:schemeClr val="tx2"/>
                </a:solidFill>
                <a:latin typeface="+mn-ea"/>
                <a:cs typeface="Times New Roman" panose="02020603050405020304" pitchFamily="18" charset="0"/>
              </a:rPr>
              <a:t>忙，需等待；如果</a:t>
            </a:r>
            <a:r>
              <a:rPr lang="en-US" altLang="zh-CN" sz="2400" b="1" dirty="0">
                <a:solidFill>
                  <a:schemeClr val="tx2"/>
                </a:solidFill>
                <a:latin typeface="+mn-ea"/>
                <a:cs typeface="Times New Roman" panose="02020603050405020304" pitchFamily="18" charset="0"/>
              </a:rPr>
              <a:t>BF=O</a:t>
            </a:r>
            <a:r>
              <a:rPr lang="zh-CN" altLang="en-US" sz="2400" b="1" dirty="0">
                <a:solidFill>
                  <a:schemeClr val="tx2"/>
                </a:solidFill>
                <a:latin typeface="+mn-ea"/>
                <a:cs typeface="Times New Roman" panose="02020603050405020304" pitchFamily="18" charset="0"/>
              </a:rPr>
              <a:t>．则可进行写命令或</a:t>
            </a:r>
            <a:r>
              <a:rPr lang="zh-CN" altLang="en-US" sz="2400" b="1" dirty="0" smtClean="0">
                <a:solidFill>
                  <a:schemeClr val="tx2"/>
                </a:solidFill>
                <a:latin typeface="+mn-ea"/>
                <a:cs typeface="Times New Roman" panose="02020603050405020304" pitchFamily="18" charset="0"/>
              </a:rPr>
              <a:t>读数据</a:t>
            </a:r>
            <a:r>
              <a:rPr lang="zh-CN" altLang="en-US" sz="2400" b="1" dirty="0">
                <a:solidFill>
                  <a:schemeClr val="tx2"/>
                </a:solidFill>
                <a:latin typeface="+mn-ea"/>
                <a:cs typeface="Times New Roman" panose="02020603050405020304" pitchFamily="18" charset="0"/>
              </a:rPr>
              <a:t>的操作。</a:t>
            </a:r>
            <a:endParaRPr lang="zh-CN" altLang="en-US" sz="2400" b="1" dirty="0">
              <a:solidFill>
                <a:schemeClr val="tx2"/>
              </a:solidFill>
              <a:latin typeface="+mn-ea"/>
            </a:endParaRPr>
          </a:p>
        </p:txBody>
      </p:sp>
      <p:sp>
        <p:nvSpPr>
          <p:cNvPr id="64514"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1360D44-7E18-45A6-AF07-FDAA2CE425FD}" type="slidenum">
              <a:rPr lang="zh-CN" altLang="en-US" sz="1000">
                <a:solidFill>
                  <a:srgbClr val="000000"/>
                </a:solidFill>
                <a:latin typeface="Franklin Gothic Book" pitchFamily="34" charset="0"/>
                <a:ea typeface="黑体" pitchFamily="49" charset="-122"/>
              </a:rPr>
              <a:pPr>
                <a:spcBef>
                  <a:spcPct val="0"/>
                </a:spcBef>
                <a:buClrTx/>
                <a:buFontTx/>
                <a:buNone/>
              </a:pPr>
              <a:t>24</a:t>
            </a:fld>
            <a:endParaRPr lang="en-US" altLang="zh-CN" sz="1000">
              <a:solidFill>
                <a:srgbClr val="000000"/>
              </a:solidFill>
              <a:latin typeface="Franklin Gothic Book" pitchFamily="34" charset="0"/>
              <a:ea typeface="黑体" pitchFamily="49" charset="-122"/>
            </a:endParaRP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1270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17D41A19-CA59-463D-9E0A-34CB959D4368}" type="slidenum">
              <a:rPr lang="en-US" altLang="zh-CN" smtClean="0"/>
              <a:t>24</a:t>
            </a:fld>
            <a:endParaRPr lang="en-US" altLang="zh-CN" dirty="0"/>
          </a:p>
        </p:txBody>
      </p:sp>
    </p:spTree>
    <p:extLst>
      <p:ext uri="{BB962C8B-B14F-4D97-AF65-F5344CB8AC3E}">
        <p14:creationId xmlns:p14="http://schemas.microsoft.com/office/powerpoint/2010/main" val="3465248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标题 1"/>
          <p:cNvSpPr>
            <a:spLocks noGrp="1"/>
          </p:cNvSpPr>
          <p:nvPr>
            <p:ph type="title"/>
          </p:nvPr>
        </p:nvSpPr>
        <p:spPr/>
        <p:txBody>
          <a:bodyPr/>
          <a:lstStyle/>
          <a:p>
            <a:r>
              <a:rPr lang="en-US" altLang="zh-CN" smtClean="0"/>
              <a:t> </a:t>
            </a:r>
            <a:endParaRPr lang="zh-CN" altLang="en-US" smtClean="0"/>
          </a:p>
        </p:txBody>
      </p:sp>
      <p:sp>
        <p:nvSpPr>
          <p:cNvPr id="13" name="内容占位符 6"/>
          <p:cNvSpPr>
            <a:spLocks noGrp="1"/>
          </p:cNvSpPr>
          <p:nvPr>
            <p:ph idx="1"/>
          </p:nvPr>
        </p:nvSpPr>
        <p:spPr/>
        <p:txBody>
          <a:bodyPr/>
          <a:lstStyle/>
          <a:p>
            <a:pPr marL="0" indent="0">
              <a:lnSpc>
                <a:spcPct val="150000"/>
              </a:lnSpc>
              <a:buFont typeface="Wingdings" pitchFamily="2" charset="2"/>
              <a:buNone/>
              <a:defRPr/>
            </a:pPr>
            <a:r>
              <a:rPr lang="zh-CN" altLang="en-US" sz="2800" b="1" dirty="0" smtClean="0">
                <a:solidFill>
                  <a:srgbClr val="0000CC"/>
                </a:solidFill>
              </a:rPr>
              <a:t>    </a:t>
            </a:r>
            <a:r>
              <a:rPr lang="zh-CN" altLang="en-US" sz="2800" b="1" dirty="0" smtClean="0">
                <a:solidFill>
                  <a:srgbClr val="9900FF"/>
                </a:solidFill>
              </a:rPr>
              <a:t>（</a:t>
            </a:r>
            <a:r>
              <a:rPr lang="en-US" altLang="zh-CN" sz="2800" b="1" dirty="0" smtClean="0">
                <a:solidFill>
                  <a:srgbClr val="9900FF"/>
                </a:solidFill>
              </a:rPr>
              <a:t>4</a:t>
            </a:r>
            <a:r>
              <a:rPr lang="zh-CN" altLang="en-US" sz="2800" b="1" dirty="0" smtClean="0">
                <a:solidFill>
                  <a:srgbClr val="9900FF"/>
                </a:solidFill>
              </a:rPr>
              <a:t>）</a:t>
            </a:r>
            <a:r>
              <a:rPr lang="en-US" altLang="zh-CN" sz="2800" b="1" dirty="0" smtClean="0">
                <a:solidFill>
                  <a:srgbClr val="9900FF"/>
                </a:solidFill>
              </a:rPr>
              <a:t>LCD</a:t>
            </a:r>
            <a:r>
              <a:rPr lang="zh-CN" altLang="en-US" sz="2800" b="1" dirty="0" smtClean="0">
                <a:solidFill>
                  <a:srgbClr val="9900FF"/>
                </a:solidFill>
              </a:rPr>
              <a:t>的显示过程</a:t>
            </a:r>
            <a:endParaRPr lang="en-US" altLang="zh-CN" sz="2800" b="1" dirty="0" smtClean="0">
              <a:solidFill>
                <a:srgbClr val="9900FF"/>
              </a:solidFill>
              <a:latin typeface="+mn-ea"/>
            </a:endParaRPr>
          </a:p>
          <a:p>
            <a:pPr marL="514350" indent="-514350">
              <a:lnSpc>
                <a:spcPct val="150000"/>
              </a:lnSpc>
              <a:buClrTx/>
              <a:buFont typeface="+mj-ea"/>
              <a:buAutoNum type="circleNumDbPlain"/>
              <a:defRPr/>
            </a:pPr>
            <a:r>
              <a:rPr lang="en-US" altLang="zh-CN" sz="2400" dirty="0" smtClean="0">
                <a:latin typeface="+mn-ea"/>
              </a:rPr>
              <a:t> </a:t>
            </a:r>
            <a:r>
              <a:rPr lang="zh-CN" altLang="en-US" sz="2400" b="1" dirty="0" smtClean="0">
                <a:latin typeface="+mn-ea"/>
              </a:rPr>
              <a:t>选择字符代码所在的存储器（</a:t>
            </a:r>
            <a:r>
              <a:rPr lang="en-US" altLang="zh-CN" sz="2400" b="1" dirty="0" smtClean="0">
                <a:latin typeface="+mn-ea"/>
              </a:rPr>
              <a:t>CGROM</a:t>
            </a:r>
            <a:r>
              <a:rPr lang="zh-CN" altLang="en-US" sz="2400" b="1" dirty="0" smtClean="0">
                <a:latin typeface="+mn-ea"/>
              </a:rPr>
              <a:t>或</a:t>
            </a:r>
            <a:r>
              <a:rPr lang="en-US" altLang="zh-CN" sz="2400" b="1" dirty="0" smtClean="0">
                <a:latin typeface="+mn-ea"/>
              </a:rPr>
              <a:t>CGRAM</a:t>
            </a:r>
            <a:r>
              <a:rPr lang="zh-CN" altLang="en-US" sz="2400" b="1" dirty="0" smtClean="0">
                <a:latin typeface="+mn-ea"/>
              </a:rPr>
              <a:t>）。</a:t>
            </a:r>
            <a:endParaRPr lang="en-US" altLang="zh-CN" sz="2400" b="1" dirty="0" smtClean="0">
              <a:latin typeface="+mn-ea"/>
            </a:endParaRPr>
          </a:p>
          <a:p>
            <a:pPr marL="514350" indent="-514350">
              <a:lnSpc>
                <a:spcPct val="150000"/>
              </a:lnSpc>
              <a:buClrTx/>
              <a:buFont typeface="+mj-ea"/>
              <a:buAutoNum type="circleNumDbPlain"/>
              <a:defRPr/>
            </a:pPr>
            <a:r>
              <a:rPr lang="en-US" altLang="zh-CN" sz="2400" b="1" dirty="0" smtClean="0">
                <a:latin typeface="+mn-ea"/>
              </a:rPr>
              <a:t> </a:t>
            </a:r>
            <a:r>
              <a:rPr lang="zh-CN" altLang="en-US" sz="2400" b="1" dirty="0" smtClean="0">
                <a:latin typeface="+mn-ea"/>
              </a:rPr>
              <a:t>将所要显示的字符代码传送给</a:t>
            </a:r>
            <a:r>
              <a:rPr lang="en-US" altLang="zh-CN" sz="2400" b="1" dirty="0" smtClean="0">
                <a:latin typeface="+mn-ea"/>
              </a:rPr>
              <a:t>DDRAM</a:t>
            </a:r>
            <a:r>
              <a:rPr lang="zh-CN" altLang="en-US" sz="2400" b="1" dirty="0" smtClean="0">
                <a:latin typeface="+mn-ea"/>
              </a:rPr>
              <a:t>，以找到此存储单元。</a:t>
            </a:r>
            <a:endParaRPr lang="en-US" altLang="zh-CN" sz="2400" b="1" dirty="0" smtClean="0">
              <a:latin typeface="+mn-ea"/>
            </a:endParaRPr>
          </a:p>
          <a:p>
            <a:pPr marL="514350" indent="-514350">
              <a:lnSpc>
                <a:spcPct val="150000"/>
              </a:lnSpc>
              <a:buClrTx/>
              <a:buFont typeface="+mj-ea"/>
              <a:buAutoNum type="circleNumDbPlain"/>
              <a:defRPr/>
            </a:pPr>
            <a:r>
              <a:rPr lang="en-US" altLang="zh-CN" sz="2400" b="1" dirty="0">
                <a:latin typeface="+mn-ea"/>
              </a:rPr>
              <a:t> </a:t>
            </a:r>
            <a:r>
              <a:rPr lang="zh-CN" altLang="en-US" sz="2400" b="1" dirty="0" smtClean="0">
                <a:latin typeface="+mn-ea"/>
              </a:rPr>
              <a:t>将存储单元的代码读取到</a:t>
            </a:r>
            <a:r>
              <a:rPr lang="en-US" altLang="zh-CN" sz="2400" b="1" dirty="0" smtClean="0">
                <a:latin typeface="+mn-ea"/>
              </a:rPr>
              <a:t>DDRAM</a:t>
            </a:r>
            <a:r>
              <a:rPr lang="zh-CN" altLang="en-US" sz="2400" b="1" dirty="0" smtClean="0">
                <a:latin typeface="+mn-ea"/>
              </a:rPr>
              <a:t>中。</a:t>
            </a:r>
            <a:endParaRPr lang="en-US" altLang="zh-CN" sz="2400" b="1" dirty="0" smtClean="0">
              <a:latin typeface="+mn-ea"/>
            </a:endParaRPr>
          </a:p>
          <a:p>
            <a:pPr marL="514350" indent="-514350">
              <a:lnSpc>
                <a:spcPct val="150000"/>
              </a:lnSpc>
              <a:buClrTx/>
              <a:buFont typeface="+mj-ea"/>
              <a:buAutoNum type="circleNumDbPlain"/>
              <a:defRPr/>
            </a:pPr>
            <a:r>
              <a:rPr lang="en-US" altLang="zh-CN" sz="2400" b="1" dirty="0">
                <a:latin typeface="+mn-ea"/>
              </a:rPr>
              <a:t> </a:t>
            </a:r>
            <a:r>
              <a:rPr lang="zh-CN" altLang="en-US" sz="2400" b="1" dirty="0" smtClean="0">
                <a:latin typeface="+mn-ea"/>
              </a:rPr>
              <a:t>将</a:t>
            </a:r>
            <a:r>
              <a:rPr lang="en-US" altLang="zh-CN" sz="2400" b="1" dirty="0" smtClean="0">
                <a:latin typeface="+mn-ea"/>
              </a:rPr>
              <a:t>DDRAM</a:t>
            </a:r>
            <a:r>
              <a:rPr lang="zh-CN" altLang="en-US" sz="2400" b="1" dirty="0" smtClean="0">
                <a:latin typeface="+mn-ea"/>
              </a:rPr>
              <a:t>中的字符代码显示到屏幕对应位置。</a:t>
            </a:r>
            <a:endParaRPr lang="en-US" altLang="zh-CN" sz="2400" b="1" dirty="0" smtClean="0">
              <a:latin typeface="+mn-ea"/>
            </a:endParaRPr>
          </a:p>
          <a:p>
            <a:pPr marL="0" indent="0">
              <a:lnSpc>
                <a:spcPct val="150000"/>
              </a:lnSpc>
              <a:buClrTx/>
              <a:buFont typeface="Wingdings" pitchFamily="2" charset="2"/>
              <a:buNone/>
              <a:defRPr/>
            </a:pPr>
            <a:r>
              <a:rPr lang="en-US" altLang="zh-CN" sz="2800" b="1" dirty="0">
                <a:latin typeface="+mn-ea"/>
              </a:rPr>
              <a:t> </a:t>
            </a:r>
            <a:r>
              <a:rPr lang="en-US" altLang="zh-CN" sz="2800" b="1" dirty="0" smtClean="0">
                <a:latin typeface="+mn-ea"/>
              </a:rPr>
              <a:t> </a:t>
            </a:r>
            <a:endParaRPr lang="zh-CN" altLang="en-US" sz="2400" b="1" dirty="0">
              <a:latin typeface="+mn-ea"/>
            </a:endParaRPr>
          </a:p>
        </p:txBody>
      </p:sp>
      <p:sp>
        <p:nvSpPr>
          <p:cNvPr id="65538"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FFFE4EA-6CA9-4685-9182-C6B3CE95B7C6}" type="slidenum">
              <a:rPr lang="zh-CN" altLang="en-US" sz="1000">
                <a:solidFill>
                  <a:srgbClr val="000000"/>
                </a:solidFill>
                <a:latin typeface="Franklin Gothic Book" pitchFamily="34" charset="0"/>
                <a:ea typeface="黑体" pitchFamily="49" charset="-122"/>
              </a:rPr>
              <a:pPr>
                <a:spcBef>
                  <a:spcPct val="0"/>
                </a:spcBef>
                <a:buClrTx/>
                <a:buFontTx/>
                <a:buNone/>
              </a:pPr>
              <a:t>25</a:t>
            </a:fld>
            <a:endParaRPr lang="en-US" altLang="zh-CN" sz="1000">
              <a:solidFill>
                <a:srgbClr val="000000"/>
              </a:solidFill>
              <a:latin typeface="Franklin Gothic Book" pitchFamily="34" charset="0"/>
              <a:ea typeface="黑体" pitchFamily="49" charset="-122"/>
            </a:endParaRPr>
          </a:p>
        </p:txBody>
      </p:sp>
      <p:pic>
        <p:nvPicPr>
          <p:cNvPr id="655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1270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fld id="{DD2310E9-F1D3-47EB-841A-857696951B50}" type="slidenum">
              <a:rPr lang="en-US" altLang="zh-CN" smtClean="0"/>
              <a:t>25</a:t>
            </a:fld>
            <a:endParaRPr lang="en-US" altLang="zh-CN" dirty="0"/>
          </a:p>
        </p:txBody>
      </p:sp>
    </p:spTree>
    <p:extLst>
      <p:ext uri="{BB962C8B-B14F-4D97-AF65-F5344CB8AC3E}">
        <p14:creationId xmlns:p14="http://schemas.microsoft.com/office/powerpoint/2010/main" val="248799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584200"/>
            <a:ext cx="8784976" cy="900584"/>
          </a:xfrm>
        </p:spPr>
        <p:txBody>
          <a:bodyPr/>
          <a:lstStyle/>
          <a:p>
            <a:r>
              <a:rPr lang="zh-CN" altLang="en-US" dirty="0" smtClean="0"/>
              <a:t>   </a:t>
            </a:r>
            <a:r>
              <a:rPr lang="zh-CN" altLang="en-US" sz="2400" dirty="0" smtClean="0"/>
              <a:t>例</a:t>
            </a:r>
            <a:r>
              <a:rPr lang="en-US" altLang="zh-CN" sz="2400" dirty="0"/>
              <a:t>4-3  </a:t>
            </a:r>
            <a:r>
              <a:rPr lang="zh-CN" altLang="en-US" sz="2400" dirty="0"/>
              <a:t>显示模块的接口</a:t>
            </a:r>
            <a:r>
              <a:rPr lang="zh-CN" altLang="en-US" sz="2400" dirty="0" smtClean="0"/>
              <a:t>实例</a:t>
            </a:r>
            <a:r>
              <a:rPr lang="en-US" altLang="zh-CN" sz="2400" dirty="0" smtClean="0"/>
              <a:t/>
            </a:r>
            <a:br>
              <a:rPr lang="en-US" altLang="zh-CN" sz="2400" dirty="0" smtClean="0"/>
            </a:br>
            <a:r>
              <a:rPr lang="zh-CN" altLang="en-US" sz="2400" dirty="0" smtClean="0"/>
              <a:t>单片机</a:t>
            </a:r>
            <a:r>
              <a:rPr lang="zh-CN" altLang="en-US" sz="2400" dirty="0"/>
              <a:t>与字符型液晶显示</a:t>
            </a:r>
            <a:r>
              <a:rPr lang="zh-CN" altLang="en-US" sz="2400" dirty="0" smtClean="0"/>
              <a:t>模块</a:t>
            </a:r>
            <a:r>
              <a:rPr lang="en-US" altLang="zh-CN" sz="2400" dirty="0" smtClean="0"/>
              <a:t>CD 1602</a:t>
            </a:r>
            <a:r>
              <a:rPr lang="zh-CN" altLang="en-US" sz="2400" dirty="0" smtClean="0"/>
              <a:t>连接电路如图</a:t>
            </a:r>
            <a:r>
              <a:rPr lang="en-US" altLang="zh-CN" sz="2400" dirty="0" smtClean="0"/>
              <a:t>4-11</a:t>
            </a:r>
            <a:r>
              <a:rPr lang="zh-CN" altLang="en-US" sz="2400" dirty="0" smtClean="0"/>
              <a:t>所示。</a:t>
            </a:r>
            <a:endParaRPr lang="zh-CN" altLang="en-US" sz="2400" dirty="0"/>
          </a:p>
        </p:txBody>
      </p:sp>
      <p:pic>
        <p:nvPicPr>
          <p:cNvPr id="66562" name="内容占位符 4"/>
          <p:cNvPicPr>
            <a:picLocks noGrp="1" noChangeAspect="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95536" y="1556792"/>
            <a:ext cx="8208912" cy="4824536"/>
          </a:xfrm>
          <a:solidFill>
            <a:srgbClr val="CCECFF">
              <a:alpha val="63921"/>
            </a:srgbClr>
          </a:solidFill>
        </p:spPr>
      </p:pic>
      <p:sp>
        <p:nvSpPr>
          <p:cNvPr id="66563"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47BA893-3361-41A8-9565-C3F1BA68919E}" type="slidenum">
              <a:rPr lang="zh-CN" altLang="en-US" sz="1000">
                <a:solidFill>
                  <a:srgbClr val="000000"/>
                </a:solidFill>
                <a:latin typeface="Franklin Gothic Book" pitchFamily="34" charset="0"/>
                <a:ea typeface="黑体" pitchFamily="49" charset="-122"/>
              </a:rPr>
              <a:pPr>
                <a:spcBef>
                  <a:spcPct val="0"/>
                </a:spcBef>
                <a:buClrTx/>
                <a:buFontTx/>
                <a:buNone/>
              </a:pPr>
              <a:t>26</a:t>
            </a:fld>
            <a:endParaRPr lang="en-US" altLang="zh-CN" sz="1000">
              <a:solidFill>
                <a:srgbClr val="000000"/>
              </a:solidFill>
              <a:latin typeface="Franklin Gothic Book" pitchFamily="34" charset="0"/>
              <a:ea typeface="黑体" pitchFamily="49" charset="-122"/>
            </a:endParaRPr>
          </a:p>
        </p:txBody>
      </p:sp>
      <p:pic>
        <p:nvPicPr>
          <p:cNvPr id="665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1270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8E422EBC-ADE8-47F2-A2D4-4120B402DC20}" type="slidenum">
              <a:rPr lang="en-US" altLang="zh-CN" smtClean="0"/>
              <a:t>26</a:t>
            </a:fld>
            <a:endParaRPr lang="en-US" altLang="zh-CN" dirty="0"/>
          </a:p>
        </p:txBody>
      </p:sp>
    </p:spTree>
    <p:extLst>
      <p:ext uri="{BB962C8B-B14F-4D97-AF65-F5344CB8AC3E}">
        <p14:creationId xmlns:p14="http://schemas.microsoft.com/office/powerpoint/2010/main" val="360562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576" y="476672"/>
            <a:ext cx="7673975" cy="609600"/>
          </a:xfrm>
        </p:spPr>
        <p:txBody>
          <a:bodyPr/>
          <a:lstStyle/>
          <a:p>
            <a:r>
              <a:rPr lang="zh-CN" altLang="en-US" dirty="0" smtClean="0">
                <a:solidFill>
                  <a:srgbClr val="9900FF"/>
                </a:solidFill>
              </a:rPr>
              <a:t>（</a:t>
            </a:r>
            <a:r>
              <a:rPr lang="en-US" altLang="zh-CN" dirty="0" smtClean="0">
                <a:solidFill>
                  <a:srgbClr val="9900FF"/>
                </a:solidFill>
              </a:rPr>
              <a:t>6</a:t>
            </a:r>
            <a:r>
              <a:rPr lang="zh-CN" altLang="en-US" dirty="0" smtClean="0">
                <a:solidFill>
                  <a:srgbClr val="9900FF"/>
                </a:solidFill>
              </a:rPr>
              <a:t>）程序编写</a:t>
            </a:r>
            <a:endParaRPr lang="zh-CN" altLang="en-US" dirty="0">
              <a:solidFill>
                <a:srgbClr val="99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图中</a:t>
                </a:r>
                <a:r>
                  <a:rPr lang="en-US" altLang="zh-CN" dirty="0" smtClean="0"/>
                  <a:t>LCD </a:t>
                </a:r>
                <a:r>
                  <a:rPr lang="en-US" altLang="zh-CN" dirty="0"/>
                  <a:t>1602</a:t>
                </a:r>
                <a:r>
                  <a:rPr lang="zh-CN" altLang="en-US" dirty="0"/>
                  <a:t>的</a:t>
                </a:r>
                <a:r>
                  <a:rPr lang="en-US" altLang="zh-CN" dirty="0"/>
                  <a:t>RS</a:t>
                </a:r>
                <a:r>
                  <a:rPr lang="zh-CN" altLang="en-US" dirty="0"/>
                  <a:t>、</a:t>
                </a:r>
                <a:r>
                  <a:rPr lang="en-US" altLang="zh-CN" dirty="0" smtClean="0"/>
                  <a:t>R/</a:t>
                </a:r>
                <a14:m>
                  <m:oMath xmlns:m="http://schemas.openxmlformats.org/officeDocument/2006/math">
                    <m:acc>
                      <m:accPr>
                        <m:chr m:val="̅"/>
                        <m:ctrlPr>
                          <a:rPr lang="en-US" altLang="zh-CN" i="1" smtClean="0">
                            <a:latin typeface="Cambria Math" panose="02040503050406030204" pitchFamily="18" charset="0"/>
                          </a:rPr>
                        </m:ctrlPr>
                      </m:accPr>
                      <m:e>
                        <m:r>
                          <a:rPr lang="en-US" altLang="zh-CN" b="1" i="1" smtClean="0">
                            <a:latin typeface="Cambria Math"/>
                          </a:rPr>
                          <m:t>𝑾</m:t>
                        </m:r>
                      </m:e>
                    </m:acc>
                  </m:oMath>
                </a14:m>
                <a:r>
                  <a:rPr lang="zh-CN" altLang="en-US" dirty="0"/>
                  <a:t>和</a:t>
                </a:r>
                <a:r>
                  <a:rPr lang="en-US" altLang="zh-CN" dirty="0"/>
                  <a:t>E</a:t>
                </a:r>
                <a:r>
                  <a:rPr lang="zh-CN" altLang="en-US" dirty="0"/>
                  <a:t>这</a:t>
                </a:r>
                <a:r>
                  <a:rPr lang="en-US" altLang="zh-CN" dirty="0"/>
                  <a:t>3</a:t>
                </a:r>
                <a:r>
                  <a:rPr lang="zh-CN" altLang="en-US" dirty="0"/>
                  <a:t>个引脚分别与单片机的</a:t>
                </a:r>
                <a:r>
                  <a:rPr lang="en-US" altLang="zh-CN" dirty="0"/>
                  <a:t>P2.0</a:t>
                </a:r>
                <a:r>
                  <a:rPr lang="zh-CN" altLang="en-US" dirty="0"/>
                  <a:t>、</a:t>
                </a:r>
                <a:r>
                  <a:rPr lang="en-US" altLang="zh-CN" dirty="0"/>
                  <a:t>P2.1</a:t>
                </a:r>
                <a:r>
                  <a:rPr lang="zh-CN" altLang="en-US" dirty="0" smtClean="0"/>
                  <a:t>和</a:t>
                </a:r>
                <a:r>
                  <a:rPr lang="en-US" altLang="zh-CN" dirty="0" smtClean="0"/>
                  <a:t>P2.2</a:t>
                </a:r>
                <a:r>
                  <a:rPr lang="zh-CN" altLang="en-US" dirty="0"/>
                  <a:t>引脚连接，只需通过对这</a:t>
                </a:r>
                <a:r>
                  <a:rPr lang="en-US" altLang="zh-CN" dirty="0"/>
                  <a:t>3</a:t>
                </a:r>
                <a:r>
                  <a:rPr lang="zh-CN" altLang="en-US" dirty="0"/>
                  <a:t>个</a:t>
                </a:r>
                <a:r>
                  <a:rPr lang="zh-CN" altLang="en-US" dirty="0" smtClean="0"/>
                  <a:t>引脚置</a:t>
                </a:r>
                <a:r>
                  <a:rPr lang="en-US" altLang="zh-CN" dirty="0" smtClean="0"/>
                  <a:t>l</a:t>
                </a:r>
                <a:r>
                  <a:rPr lang="zh-CN" altLang="en-US" dirty="0"/>
                  <a:t>或清</a:t>
                </a:r>
                <a:r>
                  <a:rPr lang="en-US" altLang="zh-CN" dirty="0"/>
                  <a:t>0</a:t>
                </a:r>
                <a:r>
                  <a:rPr lang="zh-CN" altLang="en-US" dirty="0"/>
                  <a:t>，就可实现对</a:t>
                </a:r>
                <a:r>
                  <a:rPr lang="en-US" altLang="zh-CN" dirty="0"/>
                  <a:t>LCD 1602</a:t>
                </a:r>
                <a:r>
                  <a:rPr lang="zh-CN" altLang="en-US" dirty="0"/>
                  <a:t>的读／写</a:t>
                </a:r>
                <a:r>
                  <a:rPr lang="zh-CN" altLang="en-US" dirty="0" smtClean="0"/>
                  <a:t>操作控制。具体</a:t>
                </a:r>
                <a:r>
                  <a:rPr lang="zh-CN" altLang="en-US" dirty="0"/>
                  <a:t>来说，显示一个字符的操作过程为</a:t>
                </a:r>
                <a:r>
                  <a:rPr lang="zh-CN" altLang="en-US" dirty="0">
                    <a:solidFill>
                      <a:srgbClr val="0000CC"/>
                    </a:solidFill>
                  </a:rPr>
                  <a:t>“读状态一写命令一写数据一自动显示</a:t>
                </a:r>
                <a:r>
                  <a:rPr lang="zh-CN" altLang="en-US" dirty="0" smtClean="0">
                    <a:solidFill>
                      <a:srgbClr val="0000CC"/>
                    </a:solidFill>
                  </a:rPr>
                  <a:t>”</a:t>
                </a:r>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93" t="-1319" r="-546"/>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pPr>
              <a:defRPr/>
            </a:pPr>
            <a:fld id="{5AE8F7E0-A8AE-4F8F-82B8-4B24A6EAF429}" type="slidenum">
              <a:rPr lang="en-US" altLang="zh-CN" smtClean="0"/>
              <a:pPr>
                <a:defRPr/>
              </a:pPr>
              <a:t>27</a:t>
            </a:fld>
            <a:endParaRPr lang="en-US" altLang="zh-CN" dirty="0"/>
          </a:p>
        </p:txBody>
      </p:sp>
      <p:pic>
        <p:nvPicPr>
          <p:cNvPr id="48130"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2636912"/>
            <a:ext cx="8928992"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89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28" y="1196752"/>
            <a:ext cx="8928744" cy="4940480"/>
          </a:xfrm>
        </p:spPr>
        <p:txBody>
          <a:bodyPr/>
          <a:lstStyle/>
          <a:p>
            <a:pPr indent="0"/>
            <a:r>
              <a:rPr lang="zh-CN" altLang="en-US" dirty="0" smtClean="0"/>
              <a:t> </a:t>
            </a:r>
            <a:endParaRPr lang="zh-CN" altLang="en-US" dirty="0"/>
          </a:p>
          <a:p>
            <a:endParaRPr lang="zh-CN" altLang="en-US" dirty="0"/>
          </a:p>
        </p:txBody>
      </p:sp>
      <p:sp>
        <p:nvSpPr>
          <p:cNvPr id="46083"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9948191-B949-4782-9E24-24285549AB1A}" type="slidenum">
              <a:rPr lang="en-US" altLang="zh-CN" sz="1000">
                <a:solidFill>
                  <a:srgbClr val="000000"/>
                </a:solidFill>
                <a:latin typeface="Franklin Gothic Book" pitchFamily="34" charset="0"/>
                <a:ea typeface="黑体" pitchFamily="49" charset="-122"/>
              </a:rPr>
              <a:pPr>
                <a:spcBef>
                  <a:spcPct val="0"/>
                </a:spcBef>
                <a:buClrTx/>
                <a:buFontTx/>
                <a:buNone/>
              </a:pPr>
              <a:t>28</a:t>
            </a:fld>
            <a:endParaRPr lang="en-US" altLang="zh-CN" sz="1000" dirty="0">
              <a:solidFill>
                <a:srgbClr val="000000"/>
              </a:solidFill>
              <a:latin typeface="Franklin Gothic Book" pitchFamily="34" charset="0"/>
              <a:ea typeface="黑体" pitchFamily="49" charset="-122"/>
            </a:endParaRP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BC917E43-BAE4-4DC4-A8B6-D45EC7B7DA71}" type="slidenum">
              <a:rPr lang="en-US" altLang="zh-CN" smtClean="0"/>
              <a:pPr>
                <a:defRPr/>
              </a:pPr>
              <a:t>28</a:t>
            </a:fld>
            <a:endParaRPr lang="en-US" altLang="zh-CN" dirty="0"/>
          </a:p>
        </p:txBody>
      </p:sp>
      <p:pic>
        <p:nvPicPr>
          <p:cNvPr id="49154"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512" y="171450"/>
            <a:ext cx="8856984" cy="6353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785878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28" y="1196752"/>
            <a:ext cx="8928744" cy="4940480"/>
          </a:xfrm>
        </p:spPr>
        <p:txBody>
          <a:bodyPr/>
          <a:lstStyle/>
          <a:p>
            <a:pPr indent="0"/>
            <a:r>
              <a:rPr lang="zh-CN" altLang="en-US" dirty="0" smtClean="0"/>
              <a:t> </a:t>
            </a:r>
            <a:endParaRPr lang="zh-CN" altLang="en-US" dirty="0"/>
          </a:p>
          <a:p>
            <a:endParaRPr lang="zh-CN" altLang="en-US" dirty="0"/>
          </a:p>
        </p:txBody>
      </p:sp>
      <p:sp>
        <p:nvSpPr>
          <p:cNvPr id="46083"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9948191-B949-4782-9E24-24285549AB1A}" type="slidenum">
              <a:rPr lang="en-US" altLang="zh-CN" sz="1000">
                <a:solidFill>
                  <a:srgbClr val="000000"/>
                </a:solidFill>
                <a:latin typeface="Franklin Gothic Book" pitchFamily="34" charset="0"/>
                <a:ea typeface="黑体" pitchFamily="49" charset="-122"/>
              </a:rPr>
              <a:pPr>
                <a:spcBef>
                  <a:spcPct val="0"/>
                </a:spcBef>
                <a:buClrTx/>
                <a:buFontTx/>
                <a:buNone/>
              </a:pPr>
              <a:t>29</a:t>
            </a:fld>
            <a:endParaRPr lang="en-US" altLang="zh-CN" sz="1000" dirty="0">
              <a:solidFill>
                <a:srgbClr val="000000"/>
              </a:solidFill>
              <a:latin typeface="Franklin Gothic Book" pitchFamily="34" charset="0"/>
              <a:ea typeface="黑体" pitchFamily="49" charset="-122"/>
            </a:endParaRP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BC917E43-BAE4-4DC4-A8B6-D45EC7B7DA71}" type="slidenum">
              <a:rPr lang="en-US" altLang="zh-CN" smtClean="0"/>
              <a:pPr>
                <a:defRPr/>
              </a:pPr>
              <a:t>29</a:t>
            </a:fld>
            <a:endParaRPr lang="en-US" altLang="zh-CN" dirty="0"/>
          </a:p>
        </p:txBody>
      </p:sp>
      <p:pic>
        <p:nvPicPr>
          <p:cNvPr id="50178"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980728"/>
            <a:ext cx="8856983"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314067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304800" y="1363663"/>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ts val="600"/>
              </a:spcBef>
              <a:spcAft>
                <a:spcPts val="600"/>
              </a:spcAft>
              <a:buClrTx/>
              <a:buFont typeface="Arial" charset="0"/>
              <a:buNone/>
            </a:pPr>
            <a:r>
              <a:rPr lang="en-US" altLang="zh-CN" sz="2400" dirty="0">
                <a:solidFill>
                  <a:srgbClr val="000000"/>
                </a:solidFill>
                <a:latin typeface="Times New Roman" pitchFamily="18" charset="0"/>
              </a:rPr>
              <a:t>       </a:t>
            </a:r>
            <a:endParaRPr lang="zh-CN" altLang="en-US" sz="2400" b="1" dirty="0">
              <a:solidFill>
                <a:srgbClr val="000000"/>
              </a:solidFill>
              <a:latin typeface="Times New Roman" pitchFamily="18" charset="0"/>
            </a:endParaRPr>
          </a:p>
        </p:txBody>
      </p:sp>
      <p:sp>
        <p:nvSpPr>
          <p:cNvPr id="2" name="内容占位符 1"/>
          <p:cNvSpPr>
            <a:spLocks noGrp="1"/>
          </p:cNvSpPr>
          <p:nvPr>
            <p:ph idx="1"/>
          </p:nvPr>
        </p:nvSpPr>
        <p:spPr>
          <a:xfrm>
            <a:off x="107628" y="1196752"/>
            <a:ext cx="8928744" cy="4940480"/>
          </a:xfrm>
        </p:spPr>
        <p:txBody>
          <a:bodyPr/>
          <a:lstStyle/>
          <a:p>
            <a:r>
              <a:rPr lang="zh-CN" altLang="en-US" dirty="0" smtClean="0"/>
              <a:t>在</a:t>
            </a:r>
            <a:r>
              <a:rPr lang="zh-CN" altLang="en-US" dirty="0"/>
              <a:t>静态显示方式下</a:t>
            </a:r>
            <a:r>
              <a:rPr lang="zh-CN" altLang="en-US" dirty="0" smtClean="0"/>
              <a:t>，</a:t>
            </a:r>
            <a:r>
              <a:rPr lang="en-US" altLang="zh-CN" dirty="0" smtClean="0"/>
              <a:t>LED</a:t>
            </a:r>
            <a:r>
              <a:rPr lang="zh-CN" altLang="en-US" dirty="0" smtClean="0"/>
              <a:t>共</a:t>
            </a:r>
            <a:r>
              <a:rPr lang="zh-CN" altLang="en-US" dirty="0"/>
              <a:t>阴极</a:t>
            </a:r>
            <a:r>
              <a:rPr lang="zh-CN" altLang="en-US" dirty="0" smtClean="0"/>
              <a:t>接地、共</a:t>
            </a:r>
            <a:r>
              <a:rPr lang="zh-CN" altLang="en-US" dirty="0"/>
              <a:t>阳极接</a:t>
            </a:r>
            <a:r>
              <a:rPr lang="en-US" altLang="zh-CN" dirty="0"/>
              <a:t>+5 </a:t>
            </a:r>
            <a:r>
              <a:rPr lang="en-US" altLang="zh-CN" dirty="0" smtClean="0"/>
              <a:t>V</a:t>
            </a:r>
            <a:r>
              <a:rPr lang="zh-CN" altLang="en-US" dirty="0" smtClean="0"/>
              <a:t>。每</a:t>
            </a:r>
            <a:r>
              <a:rPr lang="zh-CN" altLang="en-US" dirty="0"/>
              <a:t>一位的段选线</a:t>
            </a:r>
            <a:r>
              <a:rPr lang="en-US" altLang="zh-CN" dirty="0"/>
              <a:t>(</a:t>
            </a:r>
            <a:r>
              <a:rPr lang="en-US" altLang="zh-CN" dirty="0" err="1"/>
              <a:t>a~g</a:t>
            </a:r>
            <a:r>
              <a:rPr lang="zh-CN" altLang="en-US" dirty="0"/>
              <a:t>、</a:t>
            </a:r>
            <a:r>
              <a:rPr lang="en-US" altLang="zh-CN" dirty="0" err="1"/>
              <a:t>dp</a:t>
            </a:r>
            <a:r>
              <a:rPr lang="en-US" altLang="zh-CN" dirty="0"/>
              <a:t>)</a:t>
            </a:r>
            <a:r>
              <a:rPr lang="zh-CN" altLang="en-US" dirty="0"/>
              <a:t>与一个</a:t>
            </a:r>
            <a:r>
              <a:rPr lang="en-US" altLang="zh-CN" dirty="0"/>
              <a:t>8</a:t>
            </a:r>
            <a:r>
              <a:rPr lang="zh-CN" altLang="en-US" dirty="0"/>
              <a:t>位并行</a:t>
            </a:r>
            <a:r>
              <a:rPr lang="en-US" altLang="zh-CN" dirty="0"/>
              <a:t>I/O</a:t>
            </a:r>
            <a:r>
              <a:rPr lang="zh-CN" altLang="en-US" dirty="0"/>
              <a:t>口相连，如图</a:t>
            </a:r>
            <a:r>
              <a:rPr lang="en-US" altLang="zh-CN" dirty="0" smtClean="0"/>
              <a:t>4-2</a:t>
            </a:r>
            <a:r>
              <a:rPr lang="zh-CN" altLang="en-US" dirty="0" smtClean="0"/>
              <a:t>所</a:t>
            </a:r>
            <a:r>
              <a:rPr lang="zh-CN" altLang="en-US" dirty="0"/>
              <a:t>示</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该</a:t>
            </a:r>
            <a:r>
              <a:rPr lang="zh-CN" altLang="en-US" dirty="0"/>
              <a:t>图表示了一个</a:t>
            </a:r>
            <a:r>
              <a:rPr lang="en-US" altLang="zh-CN" dirty="0"/>
              <a:t>4</a:t>
            </a:r>
            <a:r>
              <a:rPr lang="zh-CN" altLang="en-US" dirty="0"/>
              <a:t>位静态</a:t>
            </a:r>
            <a:r>
              <a:rPr lang="en-US" altLang="zh-CN" dirty="0"/>
              <a:t>LED</a:t>
            </a:r>
            <a:r>
              <a:rPr lang="zh-CN" altLang="en-US" dirty="0"/>
              <a:t>显示器电路</a:t>
            </a:r>
            <a:r>
              <a:rPr lang="zh-CN" altLang="en-US" dirty="0" smtClean="0"/>
              <a:t>，只要</a:t>
            </a:r>
            <a:r>
              <a:rPr lang="zh-CN" altLang="en-US" dirty="0"/>
              <a:t>在该位的段选线上保持段选码电平，该位就能保持相应的显示字符</a:t>
            </a:r>
            <a:r>
              <a:rPr lang="zh-CN" altLang="en-US" dirty="0" smtClean="0"/>
              <a:t>。</a:t>
            </a:r>
            <a:endParaRPr lang="en-US" altLang="zh-CN" dirty="0" smtClean="0"/>
          </a:p>
          <a:p>
            <a:r>
              <a:rPr lang="en-US" altLang="zh-CN" dirty="0" smtClean="0"/>
              <a:t>N</a:t>
            </a:r>
            <a:r>
              <a:rPr lang="zh-CN" altLang="en-US" dirty="0"/>
              <a:t>位静态显示器要求有</a:t>
            </a:r>
            <a:r>
              <a:rPr lang="en-US" altLang="zh-CN" dirty="0"/>
              <a:t>N×8</a:t>
            </a:r>
            <a:r>
              <a:rPr lang="zh-CN" altLang="en-US" dirty="0"/>
              <a:t>根</a:t>
            </a:r>
            <a:r>
              <a:rPr lang="en-US" altLang="zh-CN" dirty="0"/>
              <a:t>I/O</a:t>
            </a:r>
            <a:r>
              <a:rPr lang="zh-CN" altLang="en-US" dirty="0"/>
              <a:t>口线，占用</a:t>
            </a:r>
            <a:r>
              <a:rPr lang="en-US" altLang="zh-CN" dirty="0"/>
              <a:t>I/O</a:t>
            </a:r>
            <a:r>
              <a:rPr lang="zh-CN" altLang="en-US" dirty="0"/>
              <a:t>口线和相关</a:t>
            </a:r>
            <a:r>
              <a:rPr lang="zh-CN" altLang="en-US" dirty="0">
                <a:solidFill>
                  <a:srgbClr val="0000CC"/>
                </a:solidFill>
              </a:rPr>
              <a:t>硬件资源较多。</a:t>
            </a:r>
            <a:r>
              <a:rPr lang="zh-CN" altLang="en-US" dirty="0"/>
              <a:t>故在位数</a:t>
            </a:r>
            <a:r>
              <a:rPr lang="zh-CN" altLang="en-US" dirty="0" smtClean="0"/>
              <a:t>较少时采用这种显示方式</a:t>
            </a:r>
            <a:r>
              <a:rPr lang="zh-CN" altLang="en-US" dirty="0"/>
              <a:t>。</a:t>
            </a:r>
          </a:p>
        </p:txBody>
      </p:sp>
      <p:sp>
        <p:nvSpPr>
          <p:cNvPr id="45059"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E545740-5D23-42C5-9953-B833ABD1A653}" type="slidenum">
              <a:rPr lang="en-US" altLang="zh-CN" sz="1000">
                <a:solidFill>
                  <a:srgbClr val="000000"/>
                </a:solidFill>
                <a:latin typeface="Franklin Gothic Book" pitchFamily="34" charset="0"/>
                <a:ea typeface="黑体" pitchFamily="49" charset="-122"/>
              </a:rPr>
              <a:pPr>
                <a:spcBef>
                  <a:spcPct val="0"/>
                </a:spcBef>
                <a:buClrTx/>
                <a:buFontTx/>
                <a:buNone/>
              </a:pPr>
              <a:t>3</a:t>
            </a:fld>
            <a:endParaRPr lang="en-US" altLang="zh-CN" sz="1000">
              <a:solidFill>
                <a:srgbClr val="000000"/>
              </a:solidFill>
              <a:latin typeface="Franklin Gothic Book" pitchFamily="34" charset="0"/>
              <a:ea typeface="黑体" pitchFamily="49" charset="-122"/>
            </a:endParaRPr>
          </a:p>
        </p:txBody>
      </p:sp>
      <p:pic>
        <p:nvPicPr>
          <p:cNvPr id="450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769D35B7-EC61-4630-9906-518868937BCC}" type="slidenum">
              <a:rPr lang="en-US" altLang="zh-CN" smtClean="0"/>
              <a:t>3</a:t>
            </a:fld>
            <a:endParaRPr lang="en-US" altLang="zh-CN" dirty="0"/>
          </a:p>
        </p:txBody>
      </p:sp>
      <p:pic>
        <p:nvPicPr>
          <p:cNvPr id="49154"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83568" y="2204864"/>
            <a:ext cx="763284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title"/>
          </p:nvPr>
        </p:nvSpPr>
        <p:spPr/>
        <p:txBody>
          <a:bodyPr/>
          <a:lstStyle/>
          <a:p>
            <a:pPr lvl="0" indent="612000">
              <a:spcBef>
                <a:spcPct val="20000"/>
              </a:spcBef>
            </a:pPr>
            <a:r>
              <a:rPr kumimoji="1" lang="en-US" altLang="zh-CN" dirty="0">
                <a:solidFill>
                  <a:srgbClr val="9900FF"/>
                </a:solidFill>
                <a:latin typeface="Times New Roman"/>
                <a:cs typeface="+mn-cs"/>
              </a:rPr>
              <a:t>1</a:t>
            </a:r>
            <a:r>
              <a:rPr kumimoji="1" lang="zh-CN" altLang="en-US" dirty="0">
                <a:solidFill>
                  <a:srgbClr val="9900FF"/>
                </a:solidFill>
                <a:latin typeface="Times New Roman"/>
                <a:cs typeface="+mn-cs"/>
              </a:rPr>
              <a:t>．</a:t>
            </a:r>
            <a:r>
              <a:rPr kumimoji="1" lang="en-US" altLang="zh-CN" dirty="0">
                <a:solidFill>
                  <a:srgbClr val="9900FF"/>
                </a:solidFill>
                <a:latin typeface="Times New Roman"/>
                <a:cs typeface="+mn-cs"/>
              </a:rPr>
              <a:t>LED</a:t>
            </a:r>
            <a:r>
              <a:rPr kumimoji="1" lang="zh-CN" altLang="en-US" dirty="0">
                <a:solidFill>
                  <a:srgbClr val="9900FF"/>
                </a:solidFill>
                <a:latin typeface="Times New Roman"/>
                <a:cs typeface="+mn-cs"/>
              </a:rPr>
              <a:t>静态显示</a:t>
            </a:r>
            <a:r>
              <a:rPr kumimoji="1" lang="zh-CN" altLang="en-US" dirty="0" smtClean="0">
                <a:solidFill>
                  <a:srgbClr val="9900FF"/>
                </a:solidFill>
                <a:latin typeface="Times New Roman"/>
                <a:cs typeface="+mn-cs"/>
              </a:rPr>
              <a:t>方式</a:t>
            </a:r>
            <a:endParaRPr lang="zh-CN" altLang="en-US" dirty="0"/>
          </a:p>
        </p:txBody>
      </p:sp>
    </p:spTree>
    <p:extLst>
      <p:ext uri="{BB962C8B-B14F-4D97-AF65-F5344CB8AC3E}">
        <p14:creationId xmlns:p14="http://schemas.microsoft.com/office/powerpoint/2010/main" val="14553930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5733256"/>
            <a:ext cx="8784976" cy="609600"/>
          </a:xfrm>
        </p:spPr>
        <p:txBody>
          <a:bodyPr/>
          <a:lstStyle/>
          <a:p>
            <a:r>
              <a:rPr lang="zh-CN" altLang="en-US" sz="2400" dirty="0" smtClean="0">
                <a:solidFill>
                  <a:srgbClr val="0000CC"/>
                </a:solidFill>
              </a:rPr>
              <a:t>有关单片机</a:t>
            </a:r>
            <a:r>
              <a:rPr lang="zh-CN" altLang="en-US" sz="2400" dirty="0">
                <a:solidFill>
                  <a:srgbClr val="0000CC"/>
                </a:solidFill>
              </a:rPr>
              <a:t>控制字符型</a:t>
            </a:r>
            <a:r>
              <a:rPr lang="en-US" altLang="zh-CN" sz="2400" dirty="0">
                <a:solidFill>
                  <a:srgbClr val="0000CC"/>
                </a:solidFill>
              </a:rPr>
              <a:t>LCD 1602</a:t>
            </a:r>
            <a:r>
              <a:rPr lang="zh-CN" altLang="en-US" sz="2400" dirty="0">
                <a:solidFill>
                  <a:srgbClr val="0000CC"/>
                </a:solidFill>
              </a:rPr>
              <a:t>显示</a:t>
            </a:r>
            <a:r>
              <a:rPr lang="zh-CN" altLang="en-US" sz="2400" dirty="0" smtClean="0">
                <a:solidFill>
                  <a:srgbClr val="0000CC"/>
                </a:solidFill>
              </a:rPr>
              <a:t>实例，将在实验课中完成。</a:t>
            </a:r>
            <a:endParaRPr lang="zh-CN" altLang="en-US" sz="2400" dirty="0">
              <a:solidFill>
                <a:srgbClr val="0000CC"/>
              </a:solidFill>
            </a:endParaRPr>
          </a:p>
        </p:txBody>
      </p:sp>
      <p:sp>
        <p:nvSpPr>
          <p:cNvPr id="3" name="内容占位符 2"/>
          <p:cNvSpPr>
            <a:spLocks noGrp="1"/>
          </p:cNvSpPr>
          <p:nvPr>
            <p:ph idx="1"/>
          </p:nvPr>
        </p:nvSpPr>
        <p:spPr>
          <a:xfrm>
            <a:off x="107628" y="1052802"/>
            <a:ext cx="8928744" cy="1944150"/>
          </a:xfrm>
        </p:spPr>
        <p:txBody>
          <a:bodyPr/>
          <a:lstStyle/>
          <a:p>
            <a:endParaRPr lang="zh-CN" altLang="en-US" dirty="0"/>
          </a:p>
        </p:txBody>
      </p:sp>
      <p:sp>
        <p:nvSpPr>
          <p:cNvPr id="4" name="页脚占位符 3"/>
          <p:cNvSpPr>
            <a:spLocks noGrp="1"/>
          </p:cNvSpPr>
          <p:nvPr>
            <p:ph type="ftr" sz="quarter" idx="10"/>
          </p:nvPr>
        </p:nvSpPr>
        <p:spPr/>
        <p:txBody>
          <a:bodyPr/>
          <a:lstStyle/>
          <a:p>
            <a:pPr>
              <a:defRPr/>
            </a:pPr>
            <a:fld id="{7BC07C9A-45CD-4AD0-9C55-E088FD371F88}" type="slidenum">
              <a:rPr lang="en-US" altLang="zh-CN" smtClean="0"/>
              <a:t>30</a:t>
            </a:fld>
            <a:endParaRPr lang="en-US" altLang="zh-CN" dirty="0"/>
          </a:p>
        </p:txBody>
      </p:sp>
      <p:pic>
        <p:nvPicPr>
          <p:cNvPr id="5120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116632"/>
            <a:ext cx="8928992"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7470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p:cNvSpPr txBox="1">
            <a:spLocks noChangeArrowheads="1"/>
          </p:cNvSpPr>
          <p:nvPr/>
        </p:nvSpPr>
        <p:spPr bwMode="auto">
          <a:xfrm>
            <a:off x="2362200" y="0"/>
            <a:ext cx="18415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endParaRPr lang="zh-CN" altLang="en-US" b="1">
              <a:solidFill>
                <a:srgbClr val="990000"/>
              </a:solidFill>
              <a:latin typeface="Times New Roman" pitchFamily="18" charset="0"/>
            </a:endParaRPr>
          </a:p>
        </p:txBody>
      </p:sp>
      <p:sp>
        <p:nvSpPr>
          <p:cNvPr id="7" name="标题 6"/>
          <p:cNvSpPr>
            <a:spLocks noGrp="1"/>
          </p:cNvSpPr>
          <p:nvPr>
            <p:ph type="title"/>
          </p:nvPr>
        </p:nvSpPr>
        <p:spPr/>
        <p:txBody>
          <a:bodyPr/>
          <a:lstStyle/>
          <a:p>
            <a:pPr eaLnBrk="1" hangingPunct="1">
              <a:defRPr/>
            </a:pPr>
            <a:r>
              <a:rPr kumimoji="1" lang="en-US" sz="3200" b="1" dirty="0">
                <a:solidFill>
                  <a:srgbClr val="990000"/>
                </a:solidFill>
                <a:latin typeface="Times New Roman"/>
                <a:cs typeface="+mn-cs"/>
              </a:rPr>
              <a:t>4</a:t>
            </a:r>
            <a:r>
              <a:rPr kumimoji="1" lang="en-US" sz="3200" b="1" dirty="0" smtClean="0">
                <a:solidFill>
                  <a:srgbClr val="990000"/>
                </a:solidFill>
                <a:latin typeface="Times New Roman"/>
                <a:cs typeface="+mn-cs"/>
              </a:rPr>
              <a:t>.2  </a:t>
            </a:r>
            <a:r>
              <a:rPr kumimoji="1" lang="zh-CN" sz="3200" b="1" dirty="0" smtClean="0">
                <a:solidFill>
                  <a:srgbClr val="990000"/>
                </a:solidFill>
                <a:latin typeface="Times New Roman"/>
                <a:cs typeface="+mn-cs"/>
              </a:rPr>
              <a:t>按键、键盘及其接口</a:t>
            </a:r>
            <a:endParaRPr lang="zh-CN" dirty="0" smtClean="0"/>
          </a:p>
        </p:txBody>
      </p:sp>
      <p:sp>
        <p:nvSpPr>
          <p:cNvPr id="2" name="内容占位符 1"/>
          <p:cNvSpPr>
            <a:spLocks noGrp="1"/>
          </p:cNvSpPr>
          <p:nvPr>
            <p:ph idx="1"/>
          </p:nvPr>
        </p:nvSpPr>
        <p:spPr>
          <a:xfrm>
            <a:off x="107628" y="1078335"/>
            <a:ext cx="8928744" cy="4436424"/>
          </a:xfrm>
        </p:spPr>
        <p:txBody>
          <a:bodyPr/>
          <a:lstStyle/>
          <a:p>
            <a:pPr lvl="0" indent="0" eaLnBrk="1" hangingPunct="1">
              <a:spcBef>
                <a:spcPct val="0"/>
              </a:spcBef>
            </a:pPr>
            <a:r>
              <a:rPr lang="en-US" altLang="zh-CN" kern="1200" dirty="0" smtClean="0">
                <a:solidFill>
                  <a:srgbClr val="C00000"/>
                </a:solidFill>
                <a:latin typeface="Times New Roman" pitchFamily="18" charset="0"/>
                <a:ea typeface="黑体" pitchFamily="49" charset="-122"/>
              </a:rPr>
              <a:t>       </a:t>
            </a:r>
            <a:r>
              <a:rPr lang="zh-CN" altLang="en-US" kern="1200" dirty="0" smtClean="0">
                <a:solidFill>
                  <a:schemeClr val="accent2"/>
                </a:solidFill>
                <a:latin typeface="Times New Roman" pitchFamily="18" charset="0"/>
                <a:ea typeface="黑体" pitchFamily="49" charset="-122"/>
              </a:rPr>
              <a:t>键</a:t>
            </a:r>
            <a:r>
              <a:rPr lang="zh-CN" altLang="en-US" kern="1200" dirty="0">
                <a:solidFill>
                  <a:schemeClr val="accent2"/>
                </a:solidFill>
                <a:latin typeface="Times New Roman" pitchFamily="18" charset="0"/>
                <a:ea typeface="黑体" pitchFamily="49" charset="-122"/>
              </a:rPr>
              <a:t>输入过程与软件结构</a:t>
            </a:r>
            <a:endParaRPr lang="en-US" altLang="zh-CN" kern="1200" dirty="0">
              <a:solidFill>
                <a:schemeClr val="accent2"/>
              </a:solidFill>
              <a:latin typeface="Times New Roman" pitchFamily="18" charset="0"/>
              <a:ea typeface="黑体" pitchFamily="49" charset="-122"/>
            </a:endParaRPr>
          </a:p>
          <a:p>
            <a:pPr lvl="0" indent="0" eaLnBrk="1" hangingPunct="1">
              <a:spcBef>
                <a:spcPct val="0"/>
              </a:spcBef>
            </a:pPr>
            <a:r>
              <a:rPr lang="zh-CN" altLang="en-US" kern="1200" dirty="0" smtClean="0">
                <a:solidFill>
                  <a:srgbClr val="000000"/>
                </a:solidFill>
                <a:latin typeface="+mn-ea"/>
              </a:rPr>
              <a:t>   键</a:t>
            </a:r>
            <a:r>
              <a:rPr lang="zh-CN" altLang="en-US" kern="1200" dirty="0">
                <a:solidFill>
                  <a:srgbClr val="000000"/>
                </a:solidFill>
                <a:latin typeface="+mn-ea"/>
              </a:rPr>
              <a:t>扫描程序流程图如图</a:t>
            </a:r>
            <a:r>
              <a:rPr lang="en-US" altLang="zh-CN" kern="1200" dirty="0" smtClean="0">
                <a:solidFill>
                  <a:srgbClr val="000000"/>
                </a:solidFill>
                <a:latin typeface="+mn-ea"/>
              </a:rPr>
              <a:t>4-12</a:t>
            </a:r>
            <a:r>
              <a:rPr lang="zh-CN" altLang="en-US" kern="1200" dirty="0" smtClean="0">
                <a:solidFill>
                  <a:srgbClr val="000000"/>
                </a:solidFill>
                <a:latin typeface="+mn-ea"/>
              </a:rPr>
              <a:t>所</a:t>
            </a:r>
            <a:r>
              <a:rPr lang="zh-CN" altLang="en-US" kern="1200" dirty="0">
                <a:solidFill>
                  <a:srgbClr val="000000"/>
                </a:solidFill>
                <a:latin typeface="+mn-ea"/>
              </a:rPr>
              <a:t>示。</a:t>
            </a:r>
          </a:p>
          <a:p>
            <a:endParaRPr lang="zh-CN" altLang="en-US" dirty="0">
              <a:latin typeface="+mn-ea"/>
            </a:endParaRPr>
          </a:p>
        </p:txBody>
      </p:sp>
      <p:sp>
        <p:nvSpPr>
          <p:cNvPr id="33797" name="灯片编号占位符 5"/>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6CE9A14-8BEB-42C0-AA2B-7990A98B2A8B}" type="slidenum">
              <a:rPr lang="en-US" altLang="zh-CN" sz="1000">
                <a:latin typeface="Franklin Gothic Book" pitchFamily="34" charset="0"/>
                <a:ea typeface="黑体" pitchFamily="49" charset="-122"/>
              </a:rPr>
              <a:pPr>
                <a:spcBef>
                  <a:spcPct val="0"/>
                </a:spcBef>
                <a:buClrTx/>
                <a:buFontTx/>
                <a:buNone/>
              </a:pPr>
              <a:t>31</a:t>
            </a:fld>
            <a:endParaRPr lang="en-US" altLang="zh-CN" sz="1000">
              <a:latin typeface="Franklin Gothic Book" pitchFamily="34" charset="0"/>
              <a:ea typeface="黑体" pitchFamily="49" charset="-122"/>
            </a:endParaRPr>
          </a:p>
        </p:txBody>
      </p:sp>
      <p:pic>
        <p:nvPicPr>
          <p:cNvPr id="337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535" y="1988840"/>
            <a:ext cx="5556793" cy="4527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页脚占位符 2"/>
          <p:cNvSpPr>
            <a:spLocks noGrp="1"/>
          </p:cNvSpPr>
          <p:nvPr>
            <p:ph type="ftr" sz="quarter" idx="10"/>
          </p:nvPr>
        </p:nvSpPr>
        <p:spPr/>
        <p:txBody>
          <a:bodyPr/>
          <a:lstStyle/>
          <a:p>
            <a:pPr>
              <a:defRPr/>
            </a:pPr>
            <a:fld id="{21D268DE-A126-4C03-8723-AEB796A84704}" type="slidenum">
              <a:rPr lang="en-US" altLang="zh-CN" smtClean="0"/>
              <a:t>31</a:t>
            </a:fld>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注意：键抖动问题如图</a:t>
            </a:r>
            <a:r>
              <a:rPr lang="en-US" altLang="zh-CN" sz="2400" dirty="0" smtClean="0"/>
              <a:t>4-13</a:t>
            </a:r>
            <a:r>
              <a:rPr lang="zh-CN" altLang="en-US" sz="2400" dirty="0" smtClean="0"/>
              <a:t>所</a:t>
            </a:r>
            <a:r>
              <a:rPr lang="zh-CN" altLang="en-US" sz="2400" dirty="0"/>
              <a:t>示，消除键抖动的方法（软件延时</a:t>
            </a:r>
            <a:r>
              <a:rPr lang="en-US" altLang="zh-CN" sz="2400" dirty="0"/>
              <a:t>10ms</a:t>
            </a:r>
            <a:r>
              <a:rPr lang="zh-CN" altLang="en-US" sz="2400" dirty="0"/>
              <a:t>左右）。</a:t>
            </a:r>
          </a:p>
        </p:txBody>
      </p:sp>
      <p:sp>
        <p:nvSpPr>
          <p:cNvPr id="3" name="内容占位符 2"/>
          <p:cNvSpPr>
            <a:spLocks noGrp="1"/>
          </p:cNvSpPr>
          <p:nvPr>
            <p:ph idx="1"/>
          </p:nvPr>
        </p:nvSpPr>
        <p:spPr>
          <a:xfrm>
            <a:off x="145567" y="4365104"/>
            <a:ext cx="8928744" cy="2304256"/>
          </a:xfrm>
        </p:spPr>
        <p:txBody>
          <a:bodyPr/>
          <a:lstStyle/>
          <a:p>
            <a:pPr lvl="0" indent="0" eaLnBrk="1" hangingPunct="1">
              <a:lnSpc>
                <a:spcPct val="135000"/>
              </a:lnSpc>
              <a:spcBef>
                <a:spcPct val="0"/>
              </a:spcBef>
            </a:pPr>
            <a:r>
              <a:rPr lang="zh-CN" altLang="en-US" kern="1200" dirty="0" smtClean="0">
                <a:solidFill>
                  <a:schemeClr val="accent2"/>
                </a:solidFill>
                <a:latin typeface="Times New Roman" pitchFamily="18" charset="0"/>
                <a:ea typeface="黑体" pitchFamily="49" charset="-122"/>
              </a:rPr>
              <a:t>单片机</a:t>
            </a:r>
            <a:r>
              <a:rPr lang="zh-CN" altLang="en-US" kern="1200" dirty="0">
                <a:solidFill>
                  <a:schemeClr val="accent2"/>
                </a:solidFill>
                <a:latin typeface="Times New Roman" pitchFamily="18" charset="0"/>
                <a:ea typeface="黑体" pitchFamily="49" charset="-122"/>
              </a:rPr>
              <a:t>系统中的按键和键盘的硬件连接接口</a:t>
            </a:r>
            <a:r>
              <a:rPr lang="zh-CN" altLang="en-US" kern="1200" dirty="0" smtClean="0">
                <a:solidFill>
                  <a:schemeClr val="accent2"/>
                </a:solidFill>
                <a:latin typeface="Times New Roman" pitchFamily="18" charset="0"/>
                <a:ea typeface="黑体" pitchFamily="49" charset="-122"/>
              </a:rPr>
              <a:t>方式</a:t>
            </a:r>
            <a:r>
              <a:rPr lang="zh-CN" altLang="en-US" kern="1200" dirty="0" smtClean="0">
                <a:solidFill>
                  <a:srgbClr val="000000"/>
                </a:solidFill>
                <a:latin typeface="Times New Roman" pitchFamily="18" charset="0"/>
                <a:ea typeface="黑体" pitchFamily="49" charset="-122"/>
              </a:rPr>
              <a:t>：</a:t>
            </a:r>
            <a:r>
              <a:rPr lang="zh-CN" altLang="en-US" kern="1200" dirty="0">
                <a:solidFill>
                  <a:srgbClr val="000000"/>
                </a:solidFill>
                <a:latin typeface="Times New Roman" pitchFamily="18" charset="0"/>
                <a:ea typeface="黑体" pitchFamily="49" charset="-122"/>
              </a:rPr>
              <a:t/>
            </a:r>
            <a:br>
              <a:rPr lang="zh-CN" altLang="en-US" kern="1200" dirty="0">
                <a:solidFill>
                  <a:srgbClr val="000000"/>
                </a:solidFill>
                <a:latin typeface="Times New Roman" pitchFamily="18" charset="0"/>
                <a:ea typeface="黑体" pitchFamily="49" charset="-122"/>
              </a:rPr>
            </a:br>
            <a:r>
              <a:rPr lang="zh-CN" altLang="en-US" kern="1200" dirty="0">
                <a:solidFill>
                  <a:srgbClr val="000000"/>
                </a:solidFill>
                <a:latin typeface="Times New Roman" pitchFamily="18" charset="0"/>
                <a:ea typeface="黑体" pitchFamily="49" charset="-122"/>
              </a:rPr>
              <a:t>  （</a:t>
            </a:r>
            <a:r>
              <a:rPr lang="en-US" altLang="zh-CN" kern="1200" dirty="0">
                <a:solidFill>
                  <a:srgbClr val="000000"/>
                </a:solidFill>
                <a:latin typeface="Times New Roman" pitchFamily="18" charset="0"/>
                <a:ea typeface="黑体" pitchFamily="49" charset="-122"/>
              </a:rPr>
              <a:t>1</a:t>
            </a:r>
            <a:r>
              <a:rPr lang="zh-CN" altLang="en-US" kern="1200" dirty="0">
                <a:solidFill>
                  <a:srgbClr val="000000"/>
                </a:solidFill>
                <a:latin typeface="Times New Roman" pitchFamily="18" charset="0"/>
                <a:ea typeface="黑体" pitchFamily="49" charset="-122"/>
              </a:rPr>
              <a:t>）独立按键直接接口于单片机的</a:t>
            </a:r>
            <a:r>
              <a:rPr lang="en-US" altLang="zh-CN" kern="1200" dirty="0">
                <a:solidFill>
                  <a:srgbClr val="000000"/>
                </a:solidFill>
                <a:latin typeface="Times New Roman" pitchFamily="18" charset="0"/>
                <a:ea typeface="黑体" pitchFamily="49" charset="-122"/>
              </a:rPr>
              <a:t>I/O</a:t>
            </a:r>
            <a:r>
              <a:rPr lang="zh-CN" altLang="en-US" kern="1200" dirty="0">
                <a:solidFill>
                  <a:srgbClr val="000000"/>
                </a:solidFill>
                <a:latin typeface="Times New Roman" pitchFamily="18" charset="0"/>
                <a:ea typeface="黑体" pitchFamily="49" charset="-122"/>
              </a:rPr>
              <a:t>口</a:t>
            </a:r>
            <a:r>
              <a:rPr lang="zh-CN" altLang="en-US" kern="1200" dirty="0" smtClean="0">
                <a:solidFill>
                  <a:srgbClr val="000000"/>
                </a:solidFill>
                <a:latin typeface="Times New Roman" pitchFamily="18" charset="0"/>
                <a:ea typeface="黑体" pitchFamily="49" charset="-122"/>
              </a:rPr>
              <a:t>上；</a:t>
            </a:r>
            <a:r>
              <a:rPr lang="zh-CN" altLang="en-US" kern="1200" dirty="0">
                <a:solidFill>
                  <a:srgbClr val="000000"/>
                </a:solidFill>
                <a:latin typeface="Times New Roman" pitchFamily="18" charset="0"/>
                <a:ea typeface="黑体" pitchFamily="49" charset="-122"/>
              </a:rPr>
              <a:t/>
            </a:r>
            <a:br>
              <a:rPr lang="zh-CN" altLang="en-US" kern="1200" dirty="0">
                <a:solidFill>
                  <a:srgbClr val="000000"/>
                </a:solidFill>
                <a:latin typeface="Times New Roman" pitchFamily="18" charset="0"/>
                <a:ea typeface="黑体" pitchFamily="49" charset="-122"/>
              </a:rPr>
            </a:br>
            <a:r>
              <a:rPr lang="zh-CN" altLang="en-US" kern="1200" dirty="0">
                <a:solidFill>
                  <a:srgbClr val="000000"/>
                </a:solidFill>
                <a:latin typeface="Times New Roman" pitchFamily="18" charset="0"/>
                <a:ea typeface="黑体" pitchFamily="49" charset="-122"/>
              </a:rPr>
              <a:t>  （</a:t>
            </a:r>
            <a:r>
              <a:rPr lang="en-US" altLang="zh-CN" kern="1200" dirty="0">
                <a:solidFill>
                  <a:srgbClr val="000000"/>
                </a:solidFill>
                <a:latin typeface="Times New Roman" pitchFamily="18" charset="0"/>
                <a:ea typeface="黑体" pitchFamily="49" charset="-122"/>
              </a:rPr>
              <a:t>2</a:t>
            </a:r>
            <a:r>
              <a:rPr lang="zh-CN" altLang="en-US" kern="1200" dirty="0">
                <a:solidFill>
                  <a:srgbClr val="000000"/>
                </a:solidFill>
                <a:latin typeface="Times New Roman" pitchFamily="18" charset="0"/>
                <a:ea typeface="黑体" pitchFamily="49" charset="-122"/>
              </a:rPr>
              <a:t>）非编码行列式矩阵</a:t>
            </a:r>
            <a:r>
              <a:rPr lang="zh-CN" altLang="en-US" kern="1200" dirty="0" smtClean="0">
                <a:solidFill>
                  <a:srgbClr val="000000"/>
                </a:solidFill>
                <a:latin typeface="Times New Roman" pitchFamily="18" charset="0"/>
                <a:ea typeface="黑体" pitchFamily="49" charset="-122"/>
              </a:rPr>
              <a:t>键盘。</a:t>
            </a:r>
            <a:endParaRPr lang="zh-CN" altLang="en-US" dirty="0"/>
          </a:p>
        </p:txBody>
      </p:sp>
      <p:sp>
        <p:nvSpPr>
          <p:cNvPr id="34820" name="灯片编号占位符 24"/>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E5D423F4-265F-45BD-89FE-649B967A78E3}" type="slidenum">
              <a:rPr lang="en-US" altLang="zh-CN" sz="1000">
                <a:latin typeface="Franklin Gothic Book" pitchFamily="34" charset="0"/>
                <a:ea typeface="黑体" pitchFamily="49" charset="-122"/>
              </a:rPr>
              <a:pPr>
                <a:spcBef>
                  <a:spcPct val="0"/>
                </a:spcBef>
                <a:buClrTx/>
                <a:buFontTx/>
                <a:buNone/>
              </a:pPr>
              <a:t>32</a:t>
            </a:fld>
            <a:endParaRPr lang="en-US" altLang="zh-CN" sz="1000">
              <a:latin typeface="Franklin Gothic Book" pitchFamily="34" charset="0"/>
              <a:ea typeface="黑体" pitchFamily="49" charset="-122"/>
            </a:endParaRPr>
          </a:p>
        </p:txBody>
      </p:sp>
      <p:pic>
        <p:nvPicPr>
          <p:cNvPr id="348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86D07EAF-2F39-41AF-B440-ECB4E4728529}" type="slidenum">
              <a:rPr lang="en-US" altLang="zh-CN" smtClean="0"/>
              <a:t>32</a:t>
            </a:fld>
            <a:endParaRPr lang="en-US" altLang="zh-CN" dirty="0"/>
          </a:p>
        </p:txBody>
      </p:sp>
      <p:grpSp>
        <p:nvGrpSpPr>
          <p:cNvPr id="27" name="Group 5"/>
          <p:cNvGrpSpPr>
            <a:grpSpLocks/>
          </p:cNvGrpSpPr>
          <p:nvPr/>
        </p:nvGrpSpPr>
        <p:grpSpPr bwMode="auto">
          <a:xfrm>
            <a:off x="468227" y="1360878"/>
            <a:ext cx="8208912" cy="2558854"/>
            <a:chOff x="6280" y="1938"/>
            <a:chExt cx="3760" cy="1842"/>
          </a:xfrm>
          <a:pattFill prst="pct50">
            <a:fgClr>
              <a:schemeClr val="accent5"/>
            </a:fgClr>
            <a:bgClr>
              <a:srgbClr val="FFC000"/>
            </a:bgClr>
          </a:pattFill>
        </p:grpSpPr>
        <p:sp>
          <p:nvSpPr>
            <p:cNvPr id="28" name="Line 6"/>
            <p:cNvSpPr>
              <a:spLocks noChangeShapeType="1"/>
            </p:cNvSpPr>
            <p:nvPr/>
          </p:nvSpPr>
          <p:spPr bwMode="auto">
            <a:xfrm>
              <a:off x="7106" y="1938"/>
              <a:ext cx="0" cy="420"/>
            </a:xfrm>
            <a:prstGeom prst="line">
              <a:avLst/>
            </a:prstGeom>
            <a:grpFill/>
            <a:ln w="9525">
              <a:solidFill>
                <a:srgbClr val="000000"/>
              </a:solidFill>
              <a:round/>
              <a:headEnd/>
              <a:tailEnd/>
            </a:ln>
            <a:extLst/>
          </p:spPr>
          <p:txBody>
            <a:bodyPr/>
            <a:lstStyle/>
            <a:p>
              <a:endParaRPr lang="zh-CN" altLang="en-US"/>
            </a:p>
          </p:txBody>
        </p:sp>
        <p:sp>
          <p:nvSpPr>
            <p:cNvPr id="29" name="Line 7"/>
            <p:cNvSpPr>
              <a:spLocks noChangeShapeType="1"/>
            </p:cNvSpPr>
            <p:nvPr/>
          </p:nvSpPr>
          <p:spPr bwMode="auto">
            <a:xfrm>
              <a:off x="9289" y="1938"/>
              <a:ext cx="0" cy="420"/>
            </a:xfrm>
            <a:prstGeom prst="line">
              <a:avLst/>
            </a:prstGeom>
            <a:grpFill/>
            <a:ln w="9525">
              <a:solidFill>
                <a:srgbClr val="000000"/>
              </a:solidFill>
              <a:round/>
              <a:headEnd/>
              <a:tailEnd/>
            </a:ln>
            <a:extLst/>
          </p:spPr>
          <p:txBody>
            <a:bodyPr/>
            <a:lstStyle/>
            <a:p>
              <a:endParaRPr lang="zh-CN" altLang="en-US"/>
            </a:p>
          </p:txBody>
        </p:sp>
        <p:sp>
          <p:nvSpPr>
            <p:cNvPr id="30" name="Freeform 8"/>
            <p:cNvSpPr>
              <a:spLocks noChangeArrowheads="1"/>
            </p:cNvSpPr>
            <p:nvPr/>
          </p:nvSpPr>
          <p:spPr bwMode="auto">
            <a:xfrm>
              <a:off x="6280" y="2180"/>
              <a:ext cx="2935" cy="980"/>
            </a:xfrm>
            <a:custGeom>
              <a:avLst/>
              <a:gdLst>
                <a:gd name="T0" fmla="*/ 0 w 2420"/>
                <a:gd name="T1" fmla="*/ 160 h 980"/>
                <a:gd name="T2" fmla="*/ 18081 w 2420"/>
                <a:gd name="T3" fmla="*/ 160 h 980"/>
                <a:gd name="T4" fmla="*/ 20716 w 2420"/>
                <a:gd name="T5" fmla="*/ 980 h 980"/>
                <a:gd name="T6" fmla="*/ 22328 w 2420"/>
                <a:gd name="T7" fmla="*/ 300 h 980"/>
                <a:gd name="T8" fmla="*/ 23374 w 2420"/>
                <a:gd name="T9" fmla="*/ 960 h 980"/>
                <a:gd name="T10" fmla="*/ 24989 w 2420"/>
                <a:gd name="T11" fmla="*/ 560 h 980"/>
                <a:gd name="T12" fmla="*/ 26045 w 2420"/>
                <a:gd name="T13" fmla="*/ 960 h 980"/>
                <a:gd name="T14" fmla="*/ 27082 w 2420"/>
                <a:gd name="T15" fmla="*/ 780 h 980"/>
                <a:gd name="T16" fmla="*/ 27633 w 2420"/>
                <a:gd name="T17" fmla="*/ 960 h 980"/>
                <a:gd name="T18" fmla="*/ 29231 w 2420"/>
                <a:gd name="T19" fmla="*/ 880 h 980"/>
                <a:gd name="T20" fmla="*/ 30818 w 2420"/>
                <a:gd name="T21" fmla="*/ 960 h 980"/>
                <a:gd name="T22" fmla="*/ 52104 w 2420"/>
                <a:gd name="T23" fmla="*/ 960 h 980"/>
                <a:gd name="T24" fmla="*/ 55806 w 2420"/>
                <a:gd name="T25" fmla="*/ 0 h 980"/>
                <a:gd name="T26" fmla="*/ 56337 w 2420"/>
                <a:gd name="T27" fmla="*/ 480 h 980"/>
                <a:gd name="T28" fmla="*/ 59000 w 2420"/>
                <a:gd name="T29" fmla="*/ 60 h 980"/>
                <a:gd name="T30" fmla="*/ 59523 w 2420"/>
                <a:gd name="T31" fmla="*/ 360 h 980"/>
                <a:gd name="T32" fmla="*/ 61660 w 2420"/>
                <a:gd name="T33" fmla="*/ 60 h 980"/>
                <a:gd name="T34" fmla="*/ 63244 w 2420"/>
                <a:gd name="T35" fmla="*/ 260 h 980"/>
                <a:gd name="T36" fmla="*/ 64319 w 2420"/>
                <a:gd name="T37" fmla="*/ 100 h 9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0"/>
                <a:gd name="T58" fmla="*/ 0 h 980"/>
                <a:gd name="T59" fmla="*/ 2420 w 2420"/>
                <a:gd name="T60" fmla="*/ 980 h 9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0" h="980">
                  <a:moveTo>
                    <a:pt x="0" y="160"/>
                  </a:moveTo>
                  <a:lnTo>
                    <a:pt x="680" y="160"/>
                  </a:lnTo>
                  <a:lnTo>
                    <a:pt x="780" y="980"/>
                  </a:lnTo>
                  <a:lnTo>
                    <a:pt x="840" y="300"/>
                  </a:lnTo>
                  <a:lnTo>
                    <a:pt x="880" y="960"/>
                  </a:lnTo>
                  <a:lnTo>
                    <a:pt x="940" y="560"/>
                  </a:lnTo>
                  <a:lnTo>
                    <a:pt x="980" y="960"/>
                  </a:lnTo>
                  <a:lnTo>
                    <a:pt x="1020" y="780"/>
                  </a:lnTo>
                  <a:lnTo>
                    <a:pt x="1040" y="960"/>
                  </a:lnTo>
                  <a:lnTo>
                    <a:pt x="1100" y="880"/>
                  </a:lnTo>
                  <a:lnTo>
                    <a:pt x="1160" y="960"/>
                  </a:lnTo>
                  <a:lnTo>
                    <a:pt x="1960" y="960"/>
                  </a:lnTo>
                  <a:lnTo>
                    <a:pt x="2100" y="0"/>
                  </a:lnTo>
                  <a:lnTo>
                    <a:pt x="2120" y="480"/>
                  </a:lnTo>
                  <a:lnTo>
                    <a:pt x="2220" y="60"/>
                  </a:lnTo>
                  <a:lnTo>
                    <a:pt x="2240" y="360"/>
                  </a:lnTo>
                  <a:lnTo>
                    <a:pt x="2320" y="60"/>
                  </a:lnTo>
                  <a:lnTo>
                    <a:pt x="2380" y="260"/>
                  </a:lnTo>
                  <a:lnTo>
                    <a:pt x="2420" y="100"/>
                  </a:lnTo>
                </a:path>
              </a:pathLst>
            </a:custGeom>
            <a:grpFill/>
            <a:ln w="9525">
              <a:solidFill>
                <a:srgbClr val="000000"/>
              </a:solidFill>
              <a:round/>
              <a:headEnd/>
              <a:tailEnd/>
            </a:ln>
            <a:extLst/>
          </p:spPr>
          <p:txBody>
            <a:bodyPr/>
            <a:lstStyle/>
            <a:p>
              <a:endParaRPr lang="zh-CN" altLang="en-US"/>
            </a:p>
          </p:txBody>
        </p:sp>
        <p:sp>
          <p:nvSpPr>
            <p:cNvPr id="31" name="Freeform 9"/>
            <p:cNvSpPr>
              <a:spLocks noChangeArrowheads="1"/>
            </p:cNvSpPr>
            <p:nvPr/>
          </p:nvSpPr>
          <p:spPr bwMode="auto">
            <a:xfrm>
              <a:off x="9167" y="2240"/>
              <a:ext cx="873" cy="200"/>
            </a:xfrm>
            <a:custGeom>
              <a:avLst/>
              <a:gdLst>
                <a:gd name="T0" fmla="*/ 0 w 720"/>
                <a:gd name="T1" fmla="*/ 200 h 200"/>
                <a:gd name="T2" fmla="*/ 1059 w 720"/>
                <a:gd name="T3" fmla="*/ 0 h 200"/>
                <a:gd name="T4" fmla="*/ 2648 w 720"/>
                <a:gd name="T5" fmla="*/ 120 h 200"/>
                <a:gd name="T6" fmla="*/ 19061 w 720"/>
                <a:gd name="T7" fmla="*/ 120 h 200"/>
                <a:gd name="T8" fmla="*/ 0 60000 65536"/>
                <a:gd name="T9" fmla="*/ 0 60000 65536"/>
                <a:gd name="T10" fmla="*/ 0 60000 65536"/>
                <a:gd name="T11" fmla="*/ 0 60000 65536"/>
                <a:gd name="T12" fmla="*/ 0 w 720"/>
                <a:gd name="T13" fmla="*/ 0 h 200"/>
                <a:gd name="T14" fmla="*/ 720 w 720"/>
                <a:gd name="T15" fmla="*/ 200 h 200"/>
              </a:gdLst>
              <a:ahLst/>
              <a:cxnLst>
                <a:cxn ang="T8">
                  <a:pos x="T0" y="T1"/>
                </a:cxn>
                <a:cxn ang="T9">
                  <a:pos x="T2" y="T3"/>
                </a:cxn>
                <a:cxn ang="T10">
                  <a:pos x="T4" y="T5"/>
                </a:cxn>
                <a:cxn ang="T11">
                  <a:pos x="T6" y="T7"/>
                </a:cxn>
              </a:cxnLst>
              <a:rect l="T12" t="T13" r="T14" b="T15"/>
              <a:pathLst>
                <a:path w="720" h="200">
                  <a:moveTo>
                    <a:pt x="0" y="200"/>
                  </a:moveTo>
                  <a:lnTo>
                    <a:pt x="40" y="0"/>
                  </a:lnTo>
                  <a:lnTo>
                    <a:pt x="100" y="120"/>
                  </a:lnTo>
                  <a:lnTo>
                    <a:pt x="720" y="120"/>
                  </a:lnTo>
                </a:path>
              </a:pathLst>
            </a:custGeom>
            <a:grpFill/>
            <a:ln w="9525">
              <a:solidFill>
                <a:srgbClr val="000000"/>
              </a:solidFill>
              <a:round/>
              <a:headEnd/>
              <a:tailEnd/>
            </a:ln>
            <a:extLst/>
          </p:spPr>
          <p:txBody>
            <a:bodyPr/>
            <a:lstStyle/>
            <a:p>
              <a:endParaRPr lang="zh-CN" altLang="en-US"/>
            </a:p>
          </p:txBody>
        </p:sp>
        <p:sp>
          <p:nvSpPr>
            <p:cNvPr id="32" name="Line 10"/>
            <p:cNvSpPr>
              <a:spLocks noChangeShapeType="1"/>
            </p:cNvSpPr>
            <p:nvPr/>
          </p:nvSpPr>
          <p:spPr bwMode="auto">
            <a:xfrm>
              <a:off x="7105" y="3140"/>
              <a:ext cx="0" cy="320"/>
            </a:xfrm>
            <a:prstGeom prst="line">
              <a:avLst/>
            </a:prstGeom>
            <a:grpFill/>
            <a:ln w="9525">
              <a:solidFill>
                <a:srgbClr val="000000"/>
              </a:solidFill>
              <a:round/>
              <a:headEnd/>
              <a:tailEnd/>
            </a:ln>
            <a:extLst/>
          </p:spPr>
          <p:txBody>
            <a:bodyPr/>
            <a:lstStyle/>
            <a:p>
              <a:endParaRPr lang="zh-CN" altLang="en-US"/>
            </a:p>
          </p:txBody>
        </p:sp>
        <p:sp>
          <p:nvSpPr>
            <p:cNvPr id="33" name="Line 11"/>
            <p:cNvSpPr>
              <a:spLocks noChangeShapeType="1"/>
            </p:cNvSpPr>
            <p:nvPr/>
          </p:nvSpPr>
          <p:spPr bwMode="auto">
            <a:xfrm>
              <a:off x="7687" y="3140"/>
              <a:ext cx="0" cy="320"/>
            </a:xfrm>
            <a:prstGeom prst="line">
              <a:avLst/>
            </a:prstGeom>
            <a:grpFill/>
            <a:ln w="9525">
              <a:solidFill>
                <a:srgbClr val="000000"/>
              </a:solidFill>
              <a:round/>
              <a:headEnd/>
              <a:tailEnd/>
            </a:ln>
            <a:extLst/>
          </p:spPr>
          <p:txBody>
            <a:bodyPr/>
            <a:lstStyle/>
            <a:p>
              <a:endParaRPr lang="zh-CN" altLang="en-US"/>
            </a:p>
          </p:txBody>
        </p:sp>
        <p:sp>
          <p:nvSpPr>
            <p:cNvPr id="34" name="Line 12"/>
            <p:cNvSpPr>
              <a:spLocks noChangeShapeType="1"/>
            </p:cNvSpPr>
            <p:nvPr/>
          </p:nvSpPr>
          <p:spPr bwMode="auto">
            <a:xfrm>
              <a:off x="8660" y="3140"/>
              <a:ext cx="0" cy="320"/>
            </a:xfrm>
            <a:prstGeom prst="line">
              <a:avLst/>
            </a:prstGeom>
            <a:grpFill/>
            <a:ln w="9525">
              <a:solidFill>
                <a:srgbClr val="000000"/>
              </a:solidFill>
              <a:round/>
              <a:headEnd/>
              <a:tailEnd/>
            </a:ln>
            <a:extLst/>
          </p:spPr>
          <p:txBody>
            <a:bodyPr/>
            <a:lstStyle/>
            <a:p>
              <a:endParaRPr lang="zh-CN" altLang="en-US"/>
            </a:p>
          </p:txBody>
        </p:sp>
        <p:sp>
          <p:nvSpPr>
            <p:cNvPr id="35" name="Line 13"/>
            <p:cNvSpPr>
              <a:spLocks noChangeShapeType="1"/>
            </p:cNvSpPr>
            <p:nvPr/>
          </p:nvSpPr>
          <p:spPr bwMode="auto">
            <a:xfrm>
              <a:off x="9260" y="3140"/>
              <a:ext cx="0" cy="320"/>
            </a:xfrm>
            <a:prstGeom prst="line">
              <a:avLst/>
            </a:prstGeom>
            <a:grpFill/>
            <a:ln w="9525">
              <a:solidFill>
                <a:srgbClr val="000000"/>
              </a:solidFill>
              <a:round/>
              <a:headEnd/>
              <a:tailEnd/>
            </a:ln>
            <a:extLst/>
          </p:spPr>
          <p:txBody>
            <a:bodyPr/>
            <a:lstStyle/>
            <a:p>
              <a:endParaRPr lang="zh-CN" altLang="en-US"/>
            </a:p>
          </p:txBody>
        </p:sp>
        <p:sp>
          <p:nvSpPr>
            <p:cNvPr id="36" name="Text Box 14"/>
            <p:cNvSpPr txBox="1">
              <a:spLocks noChangeArrowheads="1"/>
            </p:cNvSpPr>
            <p:nvPr/>
          </p:nvSpPr>
          <p:spPr bwMode="auto">
            <a:xfrm>
              <a:off x="7857" y="3240"/>
              <a:ext cx="606"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a:lnSpc>
                  <a:spcPct val="72000"/>
                </a:lnSpc>
                <a:spcBef>
                  <a:spcPct val="0"/>
                </a:spcBef>
                <a:buClrTx/>
                <a:buFont typeface="Arial" charset="0"/>
                <a:buNone/>
              </a:pPr>
              <a:r>
                <a:rPr lang="zh-CN" altLang="en-US" sz="1400">
                  <a:latin typeface="Times New Roman" pitchFamily="18" charset="0"/>
                </a:rPr>
                <a:t>键稳定</a:t>
              </a:r>
            </a:p>
          </p:txBody>
        </p:sp>
        <p:sp>
          <p:nvSpPr>
            <p:cNvPr id="37" name="Text Box 15"/>
            <p:cNvSpPr txBox="1">
              <a:spLocks noChangeArrowheads="1"/>
            </p:cNvSpPr>
            <p:nvPr/>
          </p:nvSpPr>
          <p:spPr bwMode="auto">
            <a:xfrm>
              <a:off x="7614" y="1980"/>
              <a:ext cx="1068"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a:lnSpc>
                  <a:spcPct val="72000"/>
                </a:lnSpc>
                <a:spcBef>
                  <a:spcPct val="0"/>
                </a:spcBef>
                <a:buClrTx/>
                <a:buFont typeface="Arial" charset="0"/>
                <a:buNone/>
              </a:pPr>
              <a:r>
                <a:rPr lang="zh-CN" altLang="en-US" sz="2000" b="1" dirty="0">
                  <a:latin typeface="Times New Roman" pitchFamily="18" charset="0"/>
                </a:rPr>
                <a:t>键按下</a:t>
              </a:r>
            </a:p>
          </p:txBody>
        </p:sp>
        <p:sp>
          <p:nvSpPr>
            <p:cNvPr id="38" name="Line 16"/>
            <p:cNvSpPr>
              <a:spLocks noChangeShapeType="1"/>
            </p:cNvSpPr>
            <p:nvPr/>
          </p:nvSpPr>
          <p:spPr bwMode="auto">
            <a:xfrm flipH="1">
              <a:off x="7105" y="2080"/>
              <a:ext cx="703" cy="0"/>
            </a:xfrm>
            <a:prstGeom prst="line">
              <a:avLst/>
            </a:prstGeom>
            <a:grpFill/>
            <a:ln w="9525">
              <a:solidFill>
                <a:srgbClr val="000000"/>
              </a:solidFill>
              <a:round/>
              <a:headEnd/>
              <a:tailEnd type="triangle" w="med" len="med"/>
            </a:ln>
            <a:extLst/>
          </p:spPr>
          <p:txBody>
            <a:bodyPr/>
            <a:lstStyle/>
            <a:p>
              <a:endParaRPr lang="zh-CN" altLang="en-US"/>
            </a:p>
          </p:txBody>
        </p:sp>
        <p:sp>
          <p:nvSpPr>
            <p:cNvPr id="39" name="Line 17"/>
            <p:cNvSpPr>
              <a:spLocks noChangeShapeType="1"/>
            </p:cNvSpPr>
            <p:nvPr/>
          </p:nvSpPr>
          <p:spPr bwMode="auto">
            <a:xfrm>
              <a:off x="8536" y="2080"/>
              <a:ext cx="752" cy="0"/>
            </a:xfrm>
            <a:prstGeom prst="line">
              <a:avLst/>
            </a:prstGeom>
            <a:grpFill/>
            <a:ln w="9525">
              <a:solidFill>
                <a:srgbClr val="000000"/>
              </a:solidFill>
              <a:round/>
              <a:headEnd/>
              <a:tailEnd type="triangle" w="med" len="med"/>
            </a:ln>
            <a:extLst/>
          </p:spPr>
          <p:txBody>
            <a:bodyPr/>
            <a:lstStyle/>
            <a:p>
              <a:endParaRPr lang="zh-CN" altLang="en-US"/>
            </a:p>
          </p:txBody>
        </p:sp>
        <p:sp>
          <p:nvSpPr>
            <p:cNvPr id="40" name="Line 18"/>
            <p:cNvSpPr>
              <a:spLocks noChangeShapeType="1"/>
            </p:cNvSpPr>
            <p:nvPr/>
          </p:nvSpPr>
          <p:spPr bwMode="auto">
            <a:xfrm>
              <a:off x="8420" y="3340"/>
              <a:ext cx="240" cy="0"/>
            </a:xfrm>
            <a:prstGeom prst="line">
              <a:avLst/>
            </a:prstGeom>
            <a:grpFill/>
            <a:ln w="9525">
              <a:solidFill>
                <a:srgbClr val="000000"/>
              </a:solidFill>
              <a:round/>
              <a:headEnd/>
              <a:tailEnd type="triangle" w="med" len="med"/>
            </a:ln>
            <a:extLst/>
          </p:spPr>
          <p:txBody>
            <a:bodyPr/>
            <a:lstStyle/>
            <a:p>
              <a:endParaRPr lang="zh-CN" altLang="en-US"/>
            </a:p>
          </p:txBody>
        </p:sp>
        <p:sp>
          <p:nvSpPr>
            <p:cNvPr id="41" name="Line 19"/>
            <p:cNvSpPr>
              <a:spLocks noChangeShapeType="1"/>
            </p:cNvSpPr>
            <p:nvPr/>
          </p:nvSpPr>
          <p:spPr bwMode="auto">
            <a:xfrm flipH="1">
              <a:off x="7680" y="3360"/>
              <a:ext cx="240" cy="0"/>
            </a:xfrm>
            <a:prstGeom prst="line">
              <a:avLst/>
            </a:prstGeom>
            <a:grpFill/>
            <a:ln w="9525">
              <a:solidFill>
                <a:srgbClr val="000000"/>
              </a:solidFill>
              <a:round/>
              <a:headEnd/>
              <a:tailEnd type="triangle" w="med" len="med"/>
            </a:ln>
            <a:extLst/>
          </p:spPr>
          <p:txBody>
            <a:bodyPr/>
            <a:lstStyle/>
            <a:p>
              <a:endParaRPr lang="zh-CN" altLang="en-US"/>
            </a:p>
          </p:txBody>
        </p:sp>
        <p:sp>
          <p:nvSpPr>
            <p:cNvPr id="42" name="Line 20"/>
            <p:cNvSpPr>
              <a:spLocks noChangeShapeType="1"/>
            </p:cNvSpPr>
            <p:nvPr/>
          </p:nvSpPr>
          <p:spPr bwMode="auto">
            <a:xfrm>
              <a:off x="7100" y="3360"/>
              <a:ext cx="580" cy="0"/>
            </a:xfrm>
            <a:prstGeom prst="line">
              <a:avLst/>
            </a:prstGeom>
            <a:grpFill/>
            <a:ln w="9525">
              <a:solidFill>
                <a:srgbClr val="000000"/>
              </a:solidFill>
              <a:round/>
              <a:headEnd type="triangle" w="med" len="med"/>
              <a:tailEnd type="triangle" w="med" len="med"/>
            </a:ln>
            <a:extLst/>
          </p:spPr>
          <p:txBody>
            <a:bodyPr/>
            <a:lstStyle/>
            <a:p>
              <a:endParaRPr lang="zh-CN" altLang="en-US"/>
            </a:p>
          </p:txBody>
        </p:sp>
        <p:sp>
          <p:nvSpPr>
            <p:cNvPr id="43" name="Line 21"/>
            <p:cNvSpPr>
              <a:spLocks noChangeShapeType="1"/>
            </p:cNvSpPr>
            <p:nvPr/>
          </p:nvSpPr>
          <p:spPr bwMode="auto">
            <a:xfrm>
              <a:off x="8680" y="3340"/>
              <a:ext cx="580" cy="0"/>
            </a:xfrm>
            <a:prstGeom prst="line">
              <a:avLst/>
            </a:prstGeom>
            <a:grpFill/>
            <a:ln w="9525">
              <a:solidFill>
                <a:srgbClr val="000000"/>
              </a:solidFill>
              <a:round/>
              <a:headEnd type="triangle" w="med" len="med"/>
              <a:tailEnd type="triangle" w="med" len="med"/>
            </a:ln>
            <a:extLst/>
          </p:spPr>
          <p:txBody>
            <a:bodyPr/>
            <a:lstStyle/>
            <a:p>
              <a:endParaRPr lang="zh-CN" altLang="en-US"/>
            </a:p>
          </p:txBody>
        </p:sp>
        <p:sp>
          <p:nvSpPr>
            <p:cNvPr id="44" name="Text Box 22"/>
            <p:cNvSpPr txBox="1">
              <a:spLocks noChangeArrowheads="1"/>
            </p:cNvSpPr>
            <p:nvPr/>
          </p:nvSpPr>
          <p:spPr bwMode="auto">
            <a:xfrm>
              <a:off x="8660" y="3580"/>
              <a:ext cx="680"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just">
                <a:lnSpc>
                  <a:spcPct val="80000"/>
                </a:lnSpc>
                <a:spcBef>
                  <a:spcPct val="0"/>
                </a:spcBef>
                <a:buClrTx/>
                <a:buFont typeface="Arial" charset="0"/>
                <a:buNone/>
              </a:pPr>
              <a:r>
                <a:rPr lang="zh-CN" altLang="en-US" sz="2000" b="1">
                  <a:latin typeface="Times New Roman" pitchFamily="18" charset="0"/>
                </a:rPr>
                <a:t>后沿抖动</a:t>
              </a:r>
            </a:p>
          </p:txBody>
        </p:sp>
        <p:sp>
          <p:nvSpPr>
            <p:cNvPr id="45" name="Text Box 23"/>
            <p:cNvSpPr txBox="1">
              <a:spLocks noChangeArrowheads="1"/>
            </p:cNvSpPr>
            <p:nvPr/>
          </p:nvSpPr>
          <p:spPr bwMode="auto">
            <a:xfrm>
              <a:off x="7025" y="3580"/>
              <a:ext cx="755"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just">
                <a:lnSpc>
                  <a:spcPct val="80000"/>
                </a:lnSpc>
                <a:spcBef>
                  <a:spcPct val="0"/>
                </a:spcBef>
                <a:buClrTx/>
                <a:buFont typeface="Arial" charset="0"/>
                <a:buNone/>
              </a:pPr>
              <a:r>
                <a:rPr lang="zh-CN" altLang="en-US" sz="2000" b="1">
                  <a:latin typeface="Times New Roman" pitchFamily="18" charset="0"/>
                </a:rPr>
                <a:t>前沿抖动</a:t>
              </a:r>
            </a:p>
          </p:txBody>
        </p:sp>
      </p:gr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250825" y="620713"/>
            <a:ext cx="415498" cy="6021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58000"/>
              </a:lnSpc>
              <a:spcBef>
                <a:spcPct val="0"/>
              </a:spcBef>
              <a:buClrTx/>
              <a:buFont typeface="Arial" charset="0"/>
              <a:buNone/>
            </a:pPr>
            <a:r>
              <a:rPr lang="en-US" altLang="zh-CN" sz="2400" b="1" dirty="0">
                <a:solidFill>
                  <a:srgbClr val="9900FF"/>
                </a:solidFill>
                <a:latin typeface="Times New Roman" pitchFamily="18" charset="0"/>
              </a:rPr>
              <a:t>   </a:t>
            </a:r>
            <a:endParaRPr lang="zh-CN" altLang="en-US" sz="2400" b="1" dirty="0">
              <a:solidFill>
                <a:srgbClr val="9900FF"/>
              </a:solidFill>
              <a:latin typeface="Times New Roman" pitchFamily="18" charset="0"/>
            </a:endParaRPr>
          </a:p>
        </p:txBody>
      </p:sp>
      <p:sp>
        <p:nvSpPr>
          <p:cNvPr id="36867" name="Text Box 5"/>
          <p:cNvSpPr txBox="1">
            <a:spLocks noChangeArrowheads="1"/>
          </p:cNvSpPr>
          <p:nvPr/>
        </p:nvSpPr>
        <p:spPr bwMode="auto">
          <a:xfrm>
            <a:off x="250825" y="6086689"/>
            <a:ext cx="856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 typeface="Arial" charset="0"/>
              <a:buNone/>
            </a:pPr>
            <a:r>
              <a:rPr lang="zh-CN" altLang="en-US" sz="2000" b="1" dirty="0">
                <a:latin typeface="Times New Roman" pitchFamily="18" charset="0"/>
              </a:rPr>
              <a:t>图</a:t>
            </a:r>
            <a:r>
              <a:rPr lang="en-US" altLang="zh-CN" sz="2000" b="1" dirty="0" smtClean="0">
                <a:latin typeface="Times New Roman" pitchFamily="18" charset="0"/>
              </a:rPr>
              <a:t>4-14  </a:t>
            </a:r>
            <a:r>
              <a:rPr lang="zh-CN" altLang="en-US" sz="2000" b="1" dirty="0">
                <a:latin typeface="Times New Roman" pitchFamily="18" charset="0"/>
              </a:rPr>
              <a:t>独立式按键的接口电路示意图，图</a:t>
            </a:r>
            <a:r>
              <a:rPr lang="en-US" altLang="zh-CN" sz="2000" b="1" dirty="0">
                <a:latin typeface="Times New Roman" pitchFamily="18" charset="0"/>
              </a:rPr>
              <a:t>(a) </a:t>
            </a:r>
            <a:r>
              <a:rPr lang="zh-CN" altLang="en-US" sz="2000" b="1" dirty="0">
                <a:latin typeface="Times New Roman" pitchFamily="18" charset="0"/>
              </a:rPr>
              <a:t>中断方式；</a:t>
            </a:r>
            <a:r>
              <a:rPr lang="en-US" altLang="zh-CN" sz="2000" b="1" dirty="0">
                <a:latin typeface="Times New Roman" pitchFamily="18" charset="0"/>
              </a:rPr>
              <a:t>(b) </a:t>
            </a:r>
            <a:r>
              <a:rPr lang="zh-CN" altLang="en-US" sz="2000" b="1" dirty="0">
                <a:latin typeface="Times New Roman" pitchFamily="18" charset="0"/>
              </a:rPr>
              <a:t>查询方式 </a:t>
            </a:r>
          </a:p>
        </p:txBody>
      </p:sp>
      <p:sp>
        <p:nvSpPr>
          <p:cNvPr id="6" name="标题 5"/>
          <p:cNvSpPr>
            <a:spLocks noGrp="1"/>
          </p:cNvSpPr>
          <p:nvPr>
            <p:ph type="title"/>
          </p:nvPr>
        </p:nvSpPr>
        <p:spPr>
          <a:xfrm>
            <a:off x="665523" y="457200"/>
            <a:ext cx="7673975" cy="609600"/>
          </a:xfrm>
        </p:spPr>
        <p:txBody>
          <a:bodyPr/>
          <a:lstStyle/>
          <a:p>
            <a:pPr eaLnBrk="1" hangingPunct="1">
              <a:defRPr/>
            </a:pPr>
            <a:r>
              <a:rPr lang="en-US" altLang="zh-CN" kern="1200" dirty="0">
                <a:solidFill>
                  <a:srgbClr val="9900FF"/>
                </a:solidFill>
                <a:latin typeface="Times New Roman" pitchFamily="18" charset="0"/>
                <a:ea typeface="黑体" pitchFamily="49" charset="-122"/>
                <a:cs typeface="+mn-cs"/>
              </a:rPr>
              <a:t>1</a:t>
            </a:r>
            <a:r>
              <a:rPr lang="zh-CN" altLang="en-US" kern="1200" dirty="0">
                <a:solidFill>
                  <a:srgbClr val="9900FF"/>
                </a:solidFill>
                <a:latin typeface="Times New Roman" pitchFamily="18" charset="0"/>
                <a:ea typeface="黑体" pitchFamily="49" charset="-122"/>
                <a:cs typeface="+mn-cs"/>
              </a:rPr>
              <a:t>．独立式按键接口结构</a:t>
            </a:r>
            <a:endParaRPr lang="zh-CN" altLang="en-US" dirty="0">
              <a:solidFill>
                <a:srgbClr val="C00000"/>
              </a:solidFill>
            </a:endParaRPr>
          </a:p>
        </p:txBody>
      </p:sp>
      <p:sp>
        <p:nvSpPr>
          <p:cNvPr id="2" name="内容占位符 1"/>
          <p:cNvSpPr>
            <a:spLocks noGrp="1"/>
          </p:cNvSpPr>
          <p:nvPr>
            <p:ph idx="1"/>
          </p:nvPr>
        </p:nvSpPr>
        <p:spPr>
          <a:xfrm>
            <a:off x="107628" y="921789"/>
            <a:ext cx="8928744" cy="5215443"/>
          </a:xfrm>
        </p:spPr>
        <p:txBody>
          <a:bodyPr/>
          <a:lstStyle/>
          <a:p>
            <a:pPr lvl="0" indent="0" eaLnBrk="1" hangingPunct="1">
              <a:lnSpc>
                <a:spcPct val="158000"/>
              </a:lnSpc>
              <a:spcBef>
                <a:spcPct val="0"/>
              </a:spcBef>
            </a:pPr>
            <a:r>
              <a:rPr lang="en-US" altLang="zh-CN" kern="1200" dirty="0" smtClean="0">
                <a:solidFill>
                  <a:srgbClr val="9900FF"/>
                </a:solidFill>
                <a:latin typeface="Times New Roman" pitchFamily="18" charset="0"/>
                <a:ea typeface="黑体" pitchFamily="49" charset="-122"/>
              </a:rPr>
              <a:t>       </a:t>
            </a:r>
            <a:endParaRPr lang="zh-CN" altLang="en-US" kern="1200" dirty="0">
              <a:solidFill>
                <a:srgbClr val="9900FF"/>
              </a:solidFill>
              <a:latin typeface="Times New Roman" pitchFamily="18" charset="0"/>
              <a:ea typeface="黑体" pitchFamily="49" charset="-122"/>
            </a:endParaRPr>
          </a:p>
          <a:p>
            <a:endParaRPr lang="zh-CN" altLang="en-US" dirty="0"/>
          </a:p>
        </p:txBody>
      </p:sp>
      <p:sp>
        <p:nvSpPr>
          <p:cNvPr id="36868" name="灯片编号占位符 4"/>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C2560B3-CD89-42AE-9942-E92F74A8D7CE}" type="slidenum">
              <a:rPr lang="en-US" altLang="zh-CN" sz="1000">
                <a:latin typeface="Franklin Gothic Book" pitchFamily="34" charset="0"/>
                <a:ea typeface="黑体" pitchFamily="49" charset="-122"/>
              </a:rPr>
              <a:pPr>
                <a:spcBef>
                  <a:spcPct val="0"/>
                </a:spcBef>
                <a:buClrTx/>
                <a:buFontTx/>
                <a:buNone/>
              </a:pPr>
              <a:t>33</a:t>
            </a:fld>
            <a:endParaRPr lang="en-US" altLang="zh-CN" sz="1000" dirty="0">
              <a:latin typeface="Franklin Gothic Book" pitchFamily="34" charset="0"/>
              <a:ea typeface="黑体" pitchFamily="49" charset="-122"/>
            </a:endParaRPr>
          </a:p>
        </p:txBody>
      </p:sp>
      <p:graphicFrame>
        <p:nvGraphicFramePr>
          <p:cNvPr id="36870" name="对象 1"/>
          <p:cNvGraphicFramePr>
            <a:graphicFrameLocks/>
          </p:cNvGraphicFramePr>
          <p:nvPr>
            <p:extLst>
              <p:ext uri="{D42A27DB-BD31-4B8C-83A1-F6EECF244321}">
                <p14:modId xmlns:p14="http://schemas.microsoft.com/office/powerpoint/2010/main" val="2227002234"/>
              </p:ext>
            </p:extLst>
          </p:nvPr>
        </p:nvGraphicFramePr>
        <p:xfrm>
          <a:off x="211138" y="1412776"/>
          <a:ext cx="8609012" cy="4519017"/>
        </p:xfrm>
        <a:graphic>
          <a:graphicData uri="http://schemas.openxmlformats.org/presentationml/2006/ole">
            <mc:AlternateContent xmlns:mc="http://schemas.openxmlformats.org/markup-compatibility/2006">
              <mc:Choice xmlns:v="urn:schemas-microsoft-com:vml" Requires="v">
                <p:oleObj spid="_x0000_s36937" r:id="rId3" imgW="8600000" imgH="4753639" progId="PBrush">
                  <p:embed/>
                </p:oleObj>
              </mc:Choice>
              <mc:Fallback>
                <p:oleObj r:id="rId3" imgW="8600000" imgH="4753639" progId="PBrush">
                  <p:embed/>
                  <p:pic>
                    <p:nvPicPr>
                      <p:cNvPr id="0" name="对象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1412776"/>
                        <a:ext cx="8609012" cy="4519017"/>
                      </a:xfrm>
                      <a:prstGeom prst="rect">
                        <a:avLst/>
                      </a:prstGeom>
                      <a:noFill/>
                      <a:ln>
                        <a:noFill/>
                      </a:ln>
                      <a:extLst/>
                    </p:spPr>
                  </p:pic>
                </p:oleObj>
              </mc:Fallback>
            </mc:AlternateContent>
          </a:graphicData>
        </a:graphic>
      </p:graphicFrame>
      <p:pic>
        <p:nvPicPr>
          <p:cNvPr id="3687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13A87153-D318-4F59-8D19-B424A24CF87C}" type="slidenum">
              <a:rPr lang="en-US" altLang="zh-CN" smtClean="0"/>
              <a:t>33</a:t>
            </a:fld>
            <a:endParaRPr lang="en-US" altLang="zh-CN" dirty="0"/>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p:cNvSpPr txBox="1">
            <a:spLocks noChangeArrowheads="1"/>
          </p:cNvSpPr>
          <p:nvPr/>
        </p:nvSpPr>
        <p:spPr bwMode="auto">
          <a:xfrm>
            <a:off x="179388" y="746125"/>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r>
              <a:rPr lang="en-US" altLang="zh-CN" sz="2400" b="1" dirty="0">
                <a:latin typeface="Times New Roman" pitchFamily="18" charset="0"/>
              </a:rPr>
              <a:t>	</a:t>
            </a:r>
            <a:endParaRPr lang="zh-CN" altLang="en-US" sz="2400" b="1" dirty="0">
              <a:latin typeface="Times New Roman" pitchFamily="18" charset="0"/>
            </a:endParaRPr>
          </a:p>
        </p:txBody>
      </p:sp>
      <p:sp>
        <p:nvSpPr>
          <p:cNvPr id="4" name="标题 3"/>
          <p:cNvSpPr>
            <a:spLocks noGrp="1"/>
          </p:cNvSpPr>
          <p:nvPr>
            <p:ph type="title"/>
          </p:nvPr>
        </p:nvSpPr>
        <p:spPr/>
        <p:txBody>
          <a:bodyPr/>
          <a:lstStyle/>
          <a:p>
            <a:pPr eaLnBrk="1" hangingPunct="1">
              <a:defRPr/>
            </a:pPr>
            <a:r>
              <a:rPr kumimoji="1" lang="en-US" b="1" dirty="0" smtClean="0">
                <a:solidFill>
                  <a:srgbClr val="9900FF"/>
                </a:solidFill>
                <a:latin typeface="Times New Roman"/>
                <a:cs typeface="+mn-cs"/>
              </a:rPr>
              <a:t>2   </a:t>
            </a:r>
            <a:r>
              <a:rPr kumimoji="1" lang="zh-CN" b="1" dirty="0" smtClean="0">
                <a:solidFill>
                  <a:srgbClr val="9900FF"/>
                </a:solidFill>
                <a:latin typeface="Times New Roman"/>
                <a:cs typeface="+mn-cs"/>
              </a:rPr>
              <a:t>行列式键盘</a:t>
            </a:r>
            <a:endParaRPr lang="zh-CN" dirty="0" smtClean="0">
              <a:solidFill>
                <a:srgbClr val="9900FF"/>
              </a:solidFill>
            </a:endParaRPr>
          </a:p>
        </p:txBody>
      </p:sp>
      <p:sp>
        <p:nvSpPr>
          <p:cNvPr id="2" name="内容占位符 1"/>
          <p:cNvSpPr>
            <a:spLocks noGrp="1"/>
          </p:cNvSpPr>
          <p:nvPr>
            <p:ph idx="1"/>
          </p:nvPr>
        </p:nvSpPr>
        <p:spPr>
          <a:xfrm>
            <a:off x="107628" y="1052802"/>
            <a:ext cx="8928744" cy="5367048"/>
          </a:xfrm>
        </p:spPr>
        <p:txBody>
          <a:bodyPr/>
          <a:lstStyle/>
          <a:p>
            <a:pPr lvl="0" eaLnBrk="1" hangingPunct="1">
              <a:spcBef>
                <a:spcPts val="600"/>
              </a:spcBef>
            </a:pPr>
            <a:r>
              <a:rPr lang="zh-CN" altLang="en-US" kern="1200" dirty="0">
                <a:solidFill>
                  <a:srgbClr val="000000"/>
                </a:solidFill>
                <a:latin typeface="+mn-ea"/>
              </a:rPr>
              <a:t>行列式键盘又叫</a:t>
            </a:r>
            <a:r>
              <a:rPr lang="zh-CN" altLang="en-US" kern="1200" dirty="0">
                <a:solidFill>
                  <a:srgbClr val="0000CC"/>
                </a:solidFill>
                <a:latin typeface="+mn-ea"/>
              </a:rPr>
              <a:t>矩阵式键盘</a:t>
            </a:r>
            <a:r>
              <a:rPr lang="zh-CN" altLang="en-US" kern="1200" dirty="0">
                <a:solidFill>
                  <a:srgbClr val="000000"/>
                </a:solidFill>
                <a:latin typeface="+mn-ea"/>
              </a:rPr>
              <a:t>。用</a:t>
            </a:r>
            <a:r>
              <a:rPr lang="en-US" altLang="zh-CN" kern="1200" dirty="0">
                <a:solidFill>
                  <a:srgbClr val="000000"/>
                </a:solidFill>
                <a:latin typeface="+mn-ea"/>
              </a:rPr>
              <a:t>I/O</a:t>
            </a:r>
            <a:r>
              <a:rPr lang="zh-CN" altLang="en-US" kern="1200" dirty="0">
                <a:solidFill>
                  <a:srgbClr val="000000"/>
                </a:solidFill>
                <a:latin typeface="+mn-ea"/>
              </a:rPr>
              <a:t>口线组成行、列结构，按键设置在行列的交点上。其中行线或列线一端通过上拉电阻接</a:t>
            </a:r>
            <a:r>
              <a:rPr lang="en-US" altLang="zh-CN" kern="1200" dirty="0">
                <a:solidFill>
                  <a:srgbClr val="000000"/>
                </a:solidFill>
                <a:latin typeface="+mn-ea"/>
              </a:rPr>
              <a:t>+5 V</a:t>
            </a:r>
            <a:r>
              <a:rPr lang="zh-CN" altLang="en-US" kern="1200" dirty="0">
                <a:solidFill>
                  <a:srgbClr val="000000"/>
                </a:solidFill>
                <a:latin typeface="+mn-ea"/>
              </a:rPr>
              <a:t>，被箝位在高电平状态。例如</a:t>
            </a:r>
            <a:r>
              <a:rPr lang="en-US" altLang="zh-CN" kern="1200" dirty="0">
                <a:solidFill>
                  <a:srgbClr val="000000"/>
                </a:solidFill>
                <a:latin typeface="+mn-ea"/>
              </a:rPr>
              <a:t>4×4</a:t>
            </a:r>
            <a:r>
              <a:rPr lang="zh-CN" altLang="en-US" kern="1200" dirty="0">
                <a:solidFill>
                  <a:srgbClr val="000000"/>
                </a:solidFill>
                <a:latin typeface="+mn-ea"/>
              </a:rPr>
              <a:t>的行列结构可组成</a:t>
            </a:r>
            <a:r>
              <a:rPr lang="en-US" altLang="zh-CN" kern="1200" dirty="0">
                <a:solidFill>
                  <a:srgbClr val="000000"/>
                </a:solidFill>
                <a:latin typeface="+mn-ea"/>
              </a:rPr>
              <a:t>16</a:t>
            </a:r>
            <a:r>
              <a:rPr lang="zh-CN" altLang="en-US" kern="1200" dirty="0">
                <a:solidFill>
                  <a:srgbClr val="000000"/>
                </a:solidFill>
                <a:latin typeface="+mn-ea"/>
              </a:rPr>
              <a:t>个键的键盘。</a:t>
            </a:r>
            <a:r>
              <a:rPr lang="zh-CN" altLang="en-US" kern="1200" dirty="0">
                <a:solidFill>
                  <a:srgbClr val="0000CC"/>
                </a:solidFill>
                <a:latin typeface="+mn-ea"/>
              </a:rPr>
              <a:t>因此，在按键数量较多时，可以节省</a:t>
            </a:r>
            <a:r>
              <a:rPr lang="en-US" altLang="zh-CN" kern="1200" dirty="0">
                <a:solidFill>
                  <a:srgbClr val="0000CC"/>
                </a:solidFill>
                <a:latin typeface="+mn-ea"/>
              </a:rPr>
              <a:t>I/O</a:t>
            </a:r>
            <a:r>
              <a:rPr lang="zh-CN" altLang="en-US" kern="1200" dirty="0">
                <a:solidFill>
                  <a:srgbClr val="0000CC"/>
                </a:solidFill>
                <a:latin typeface="+mn-ea"/>
              </a:rPr>
              <a:t>口线。</a:t>
            </a:r>
          </a:p>
          <a:p>
            <a:pPr lvl="0" eaLnBrk="1" hangingPunct="1">
              <a:spcBef>
                <a:spcPts val="600"/>
              </a:spcBef>
            </a:pPr>
            <a:r>
              <a:rPr lang="zh-CN" altLang="en-US" kern="1200" dirty="0">
                <a:solidFill>
                  <a:srgbClr val="000000"/>
                </a:solidFill>
                <a:latin typeface="+mn-ea"/>
              </a:rPr>
              <a:t> </a:t>
            </a:r>
            <a:r>
              <a:rPr lang="zh-CN" altLang="en-US" kern="1200" dirty="0" smtClean="0">
                <a:solidFill>
                  <a:srgbClr val="000000"/>
                </a:solidFill>
                <a:latin typeface="+mn-ea"/>
              </a:rPr>
              <a:t>对</a:t>
            </a:r>
            <a:r>
              <a:rPr lang="zh-CN" altLang="en-US" kern="1200" dirty="0">
                <a:solidFill>
                  <a:srgbClr val="000000"/>
                </a:solidFill>
                <a:latin typeface="+mn-ea"/>
              </a:rPr>
              <a:t>行列式键盘的工作过程</a:t>
            </a:r>
            <a:r>
              <a:rPr lang="zh-CN" altLang="en-US" kern="1200" dirty="0">
                <a:solidFill>
                  <a:srgbClr val="0000CC"/>
                </a:solidFill>
                <a:latin typeface="+mn-ea"/>
              </a:rPr>
              <a:t>可</a:t>
            </a:r>
            <a:r>
              <a:rPr lang="zh-CN" altLang="en-US" kern="1200" dirty="0" smtClean="0">
                <a:solidFill>
                  <a:srgbClr val="0000CC"/>
                </a:solidFill>
                <a:latin typeface="+mn-ea"/>
              </a:rPr>
              <a:t>分如下四步</a:t>
            </a:r>
            <a:r>
              <a:rPr lang="zh-CN" altLang="en-US" kern="1200" dirty="0">
                <a:solidFill>
                  <a:srgbClr val="000000"/>
                </a:solidFill>
                <a:latin typeface="+mn-ea"/>
              </a:rPr>
              <a:t>：</a:t>
            </a:r>
            <a:endParaRPr lang="en-US" altLang="zh-CN" kern="1200" dirty="0">
              <a:solidFill>
                <a:srgbClr val="000000"/>
              </a:solidFill>
              <a:latin typeface="+mn-ea"/>
            </a:endParaRPr>
          </a:p>
          <a:p>
            <a:pPr lvl="0" eaLnBrk="1" hangingPunct="1">
              <a:spcBef>
                <a:spcPts val="600"/>
              </a:spcBef>
            </a:pPr>
            <a:r>
              <a:rPr lang="zh-CN" altLang="en-US" kern="1200" dirty="0" smtClean="0">
                <a:solidFill>
                  <a:srgbClr val="000000"/>
                </a:solidFill>
                <a:latin typeface="+mn-ea"/>
              </a:rPr>
              <a:t>（</a:t>
            </a:r>
            <a:r>
              <a:rPr lang="en-US" altLang="zh-CN" kern="1200" dirty="0" smtClean="0">
                <a:solidFill>
                  <a:srgbClr val="000000"/>
                </a:solidFill>
                <a:latin typeface="+mn-ea"/>
              </a:rPr>
              <a:t>1</a:t>
            </a:r>
            <a:r>
              <a:rPr lang="zh-CN" altLang="en-US" kern="1200" dirty="0" smtClean="0">
                <a:solidFill>
                  <a:srgbClr val="000000"/>
                </a:solidFill>
                <a:latin typeface="+mn-ea"/>
              </a:rPr>
              <a:t>）</a:t>
            </a:r>
            <a:r>
              <a:rPr lang="en-US" altLang="zh-CN" kern="1200" dirty="0" smtClean="0">
                <a:solidFill>
                  <a:srgbClr val="000000"/>
                </a:solidFill>
                <a:latin typeface="+mn-ea"/>
              </a:rPr>
              <a:t>CPU</a:t>
            </a:r>
            <a:r>
              <a:rPr lang="zh-CN" altLang="en-US" kern="1200" dirty="0">
                <a:solidFill>
                  <a:srgbClr val="000000"/>
                </a:solidFill>
                <a:latin typeface="+mn-ea"/>
              </a:rPr>
              <a:t>首先</a:t>
            </a:r>
            <a:r>
              <a:rPr lang="zh-CN" altLang="en-US" kern="1200" dirty="0" smtClean="0">
                <a:solidFill>
                  <a:srgbClr val="000000"/>
                </a:solidFill>
                <a:latin typeface="+mn-ea"/>
              </a:rPr>
              <a:t>检测键盘</a:t>
            </a:r>
            <a:r>
              <a:rPr lang="zh-CN" altLang="en-US" kern="1200" dirty="0">
                <a:solidFill>
                  <a:srgbClr val="000000"/>
                </a:solidFill>
                <a:latin typeface="+mn-ea"/>
              </a:rPr>
              <a:t>上是否有键按下</a:t>
            </a:r>
            <a:r>
              <a:rPr lang="zh-CN" altLang="en-US" kern="1200" dirty="0" smtClean="0">
                <a:solidFill>
                  <a:srgbClr val="000000"/>
                </a:solidFill>
                <a:latin typeface="+mn-ea"/>
              </a:rPr>
              <a:t>；</a:t>
            </a:r>
            <a:endParaRPr lang="en-US" altLang="zh-CN" kern="1200" dirty="0" smtClean="0">
              <a:solidFill>
                <a:srgbClr val="000000"/>
              </a:solidFill>
              <a:latin typeface="+mn-ea"/>
            </a:endParaRPr>
          </a:p>
          <a:p>
            <a:pPr lvl="0" eaLnBrk="1" hangingPunct="1">
              <a:spcBef>
                <a:spcPts val="600"/>
              </a:spcBef>
            </a:pPr>
            <a:r>
              <a:rPr lang="zh-CN" altLang="en-US" kern="1200" dirty="0" smtClean="0">
                <a:solidFill>
                  <a:srgbClr val="000000"/>
                </a:solidFill>
                <a:latin typeface="+mn-ea"/>
              </a:rPr>
              <a:t>（</a:t>
            </a:r>
            <a:r>
              <a:rPr lang="en-US" altLang="zh-CN" kern="1200" dirty="0" smtClean="0">
                <a:solidFill>
                  <a:srgbClr val="000000"/>
                </a:solidFill>
                <a:latin typeface="+mn-ea"/>
              </a:rPr>
              <a:t>2</a:t>
            </a:r>
            <a:r>
              <a:rPr lang="zh-CN" altLang="en-US" kern="1200" dirty="0" smtClean="0">
                <a:solidFill>
                  <a:srgbClr val="000000"/>
                </a:solidFill>
                <a:latin typeface="+mn-ea"/>
              </a:rPr>
              <a:t>）消除键的机械抖动；</a:t>
            </a:r>
            <a:endParaRPr lang="en-US" altLang="zh-CN" kern="1200" dirty="0" smtClean="0">
              <a:solidFill>
                <a:srgbClr val="000000"/>
              </a:solidFill>
              <a:latin typeface="+mn-ea"/>
            </a:endParaRPr>
          </a:p>
          <a:p>
            <a:pPr lvl="0" eaLnBrk="1" hangingPunct="1">
              <a:spcBef>
                <a:spcPts val="600"/>
              </a:spcBef>
            </a:pPr>
            <a:r>
              <a:rPr lang="zh-CN" altLang="en-US" kern="1200" dirty="0" smtClean="0">
                <a:solidFill>
                  <a:srgbClr val="000000"/>
                </a:solidFill>
                <a:latin typeface="+mn-ea"/>
              </a:rPr>
              <a:t>（</a:t>
            </a:r>
            <a:r>
              <a:rPr lang="en-US" altLang="zh-CN" kern="1200" dirty="0" smtClean="0">
                <a:solidFill>
                  <a:srgbClr val="000000"/>
                </a:solidFill>
                <a:latin typeface="+mn-ea"/>
              </a:rPr>
              <a:t>3</a:t>
            </a:r>
            <a:r>
              <a:rPr lang="zh-CN" altLang="en-US" kern="1200" dirty="0" smtClean="0">
                <a:solidFill>
                  <a:srgbClr val="000000"/>
                </a:solidFill>
                <a:latin typeface="+mn-ea"/>
              </a:rPr>
              <a:t>）确定闭合键的物理位置；</a:t>
            </a:r>
            <a:endParaRPr lang="en-US" altLang="zh-CN" kern="1200" dirty="0" smtClean="0">
              <a:solidFill>
                <a:srgbClr val="000000"/>
              </a:solidFill>
              <a:latin typeface="+mn-ea"/>
            </a:endParaRPr>
          </a:p>
          <a:p>
            <a:pPr lvl="0" eaLnBrk="1" hangingPunct="1">
              <a:spcBef>
                <a:spcPts val="600"/>
              </a:spcBef>
            </a:pPr>
            <a:r>
              <a:rPr lang="zh-CN" altLang="en-US" kern="1200" dirty="0" smtClean="0">
                <a:solidFill>
                  <a:srgbClr val="000000"/>
                </a:solidFill>
                <a:latin typeface="+mn-ea"/>
              </a:rPr>
              <a:t>（</a:t>
            </a:r>
            <a:r>
              <a:rPr lang="en-US" altLang="zh-CN" kern="1200" dirty="0" smtClean="0">
                <a:solidFill>
                  <a:srgbClr val="000000"/>
                </a:solidFill>
                <a:latin typeface="+mn-ea"/>
              </a:rPr>
              <a:t>4</a:t>
            </a:r>
            <a:r>
              <a:rPr lang="zh-CN" altLang="en-US" kern="1200" dirty="0" smtClean="0">
                <a:solidFill>
                  <a:srgbClr val="000000"/>
                </a:solidFill>
                <a:latin typeface="+mn-ea"/>
              </a:rPr>
              <a:t>）获得闭合键的编号。</a:t>
            </a:r>
            <a:endParaRPr lang="en-US" altLang="zh-CN" kern="1200" dirty="0" smtClean="0">
              <a:solidFill>
                <a:srgbClr val="000000"/>
              </a:solidFill>
              <a:latin typeface="+mn-ea"/>
            </a:endParaRPr>
          </a:p>
          <a:p>
            <a:pPr lvl="0" eaLnBrk="1" hangingPunct="1">
              <a:spcBef>
                <a:spcPts val="600"/>
              </a:spcBef>
            </a:pPr>
            <a:r>
              <a:rPr lang="zh-CN" altLang="en-US" kern="1200" dirty="0" smtClean="0">
                <a:solidFill>
                  <a:srgbClr val="000000"/>
                </a:solidFill>
                <a:latin typeface="+mn-ea"/>
              </a:rPr>
              <a:t>为了确保</a:t>
            </a:r>
            <a:r>
              <a:rPr lang="en-US" altLang="zh-CN" kern="1200" dirty="0" smtClean="0">
                <a:solidFill>
                  <a:srgbClr val="000000"/>
                </a:solidFill>
                <a:latin typeface="+mn-ea"/>
              </a:rPr>
              <a:t>CPU</a:t>
            </a:r>
            <a:r>
              <a:rPr lang="zh-CN" altLang="en-US" kern="1200" dirty="0" smtClean="0">
                <a:solidFill>
                  <a:srgbClr val="000000"/>
                </a:solidFill>
                <a:latin typeface="+mn-ea"/>
              </a:rPr>
              <a:t>对键的一次闭合只做一次处理，可采用等待闭合键释放后再处理的方式。</a:t>
            </a:r>
            <a:endParaRPr lang="zh-CN" altLang="en-US" kern="1200" dirty="0">
              <a:solidFill>
                <a:srgbClr val="000000"/>
              </a:solidFill>
              <a:latin typeface="+mn-ea"/>
            </a:endParaRPr>
          </a:p>
          <a:p>
            <a:pPr lvl="0" eaLnBrk="1" hangingPunct="1">
              <a:spcBef>
                <a:spcPts val="600"/>
              </a:spcBef>
            </a:pPr>
            <a:r>
              <a:rPr lang="zh-CN" altLang="en-US" kern="1200" dirty="0" smtClean="0">
                <a:solidFill>
                  <a:srgbClr val="000000"/>
                </a:solidFill>
                <a:latin typeface="+mn-ea"/>
              </a:rPr>
              <a:t>检测</a:t>
            </a:r>
            <a:r>
              <a:rPr lang="zh-CN" altLang="en-US" kern="1200" dirty="0">
                <a:solidFill>
                  <a:srgbClr val="000000"/>
                </a:solidFill>
                <a:latin typeface="+mn-ea"/>
              </a:rPr>
              <a:t>键盘上有无键按下可</a:t>
            </a:r>
            <a:r>
              <a:rPr lang="zh-CN" altLang="en-US" kern="1200" dirty="0" smtClean="0">
                <a:solidFill>
                  <a:srgbClr val="0000CC"/>
                </a:solidFill>
                <a:latin typeface="+mn-ea"/>
              </a:rPr>
              <a:t>采用：</a:t>
            </a:r>
            <a:endParaRPr lang="en-US" altLang="zh-CN" kern="1200" dirty="0" smtClean="0">
              <a:solidFill>
                <a:srgbClr val="0000CC"/>
              </a:solidFill>
              <a:latin typeface="+mn-ea"/>
            </a:endParaRPr>
          </a:p>
          <a:p>
            <a:pPr lvl="0" eaLnBrk="1" hangingPunct="1">
              <a:spcBef>
                <a:spcPts val="600"/>
              </a:spcBef>
            </a:pPr>
            <a:r>
              <a:rPr lang="zh-CN" altLang="en-US" kern="1200" dirty="0" smtClean="0">
                <a:solidFill>
                  <a:srgbClr val="FF0000"/>
                </a:solidFill>
                <a:latin typeface="+mn-ea"/>
              </a:rPr>
              <a:t>查询</a:t>
            </a:r>
            <a:r>
              <a:rPr lang="zh-CN" altLang="en-US" kern="1200" dirty="0">
                <a:solidFill>
                  <a:srgbClr val="FF0000"/>
                </a:solidFill>
                <a:latin typeface="+mn-ea"/>
              </a:rPr>
              <a:t>工作方式、定时扫描工作方式和中断工作方式。</a:t>
            </a:r>
            <a:endParaRPr lang="en-US" altLang="zh-CN" kern="1200" dirty="0">
              <a:solidFill>
                <a:srgbClr val="FF0000"/>
              </a:solidFill>
              <a:latin typeface="+mn-ea"/>
            </a:endParaRPr>
          </a:p>
          <a:p>
            <a:pPr lvl="0" indent="0" eaLnBrk="1" hangingPunct="1">
              <a:spcBef>
                <a:spcPct val="0"/>
              </a:spcBef>
            </a:pPr>
            <a:r>
              <a:rPr lang="en-US" altLang="zh-CN" sz="2800" kern="1200" dirty="0">
                <a:solidFill>
                  <a:srgbClr val="9900FF"/>
                </a:solidFill>
                <a:latin typeface="Times New Roman" pitchFamily="18" charset="0"/>
                <a:ea typeface="黑体" pitchFamily="49" charset="-122"/>
              </a:rPr>
              <a:t>       </a:t>
            </a:r>
            <a:r>
              <a:rPr lang="zh-CN" altLang="en-US" kern="1200" dirty="0" smtClean="0">
                <a:solidFill>
                  <a:srgbClr val="000000"/>
                </a:solidFill>
                <a:latin typeface="Times New Roman" pitchFamily="18" charset="0"/>
                <a:ea typeface="黑体" pitchFamily="49" charset="-122"/>
              </a:rPr>
              <a:t>        </a:t>
            </a:r>
            <a:endParaRPr lang="zh-CN" altLang="en-US" kern="1200" dirty="0">
              <a:solidFill>
                <a:srgbClr val="000000"/>
              </a:solidFill>
              <a:latin typeface="Times New Roman" pitchFamily="18" charset="0"/>
              <a:ea typeface="黑体" pitchFamily="49" charset="-122"/>
            </a:endParaRPr>
          </a:p>
          <a:p>
            <a:endParaRPr lang="zh-CN" altLang="en-US" dirty="0"/>
          </a:p>
        </p:txBody>
      </p:sp>
      <p:sp>
        <p:nvSpPr>
          <p:cNvPr id="37891" name="灯片编号占位符 2"/>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F322239-F3DD-4CDA-B637-CBDA2F654DDD}" type="slidenum">
              <a:rPr lang="en-US" altLang="zh-CN" sz="1000">
                <a:latin typeface="Franklin Gothic Book" pitchFamily="34" charset="0"/>
                <a:ea typeface="黑体" pitchFamily="49" charset="-122"/>
              </a:rPr>
              <a:pPr>
                <a:spcBef>
                  <a:spcPct val="0"/>
                </a:spcBef>
                <a:buClrTx/>
                <a:buFontTx/>
                <a:buNone/>
              </a:pPr>
              <a:t>34</a:t>
            </a:fld>
            <a:endParaRPr lang="en-US" altLang="zh-CN" sz="1000">
              <a:latin typeface="Franklin Gothic Book" pitchFamily="34" charset="0"/>
              <a:ea typeface="黑体" pitchFamily="49" charset="-122"/>
            </a:endParaRPr>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A4C0F04F-6AEF-48EE-B27D-AAE56EEFC68B}" type="slidenum">
              <a:rPr lang="en-US" altLang="zh-CN" smtClean="0"/>
              <a:t>34</a:t>
            </a:fld>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a:spcBef>
                <a:spcPct val="50000"/>
              </a:spcBef>
              <a:buClrTx/>
              <a:buFontTx/>
              <a:buNone/>
            </a:pPr>
            <a:fld id="{3BD1F3A1-FC6F-4616-8075-D68712A786A9}" type="slidenum">
              <a:rPr lang="en-US" altLang="zh-CN" sz="1400">
                <a:latin typeface="Franklin Gothic Book" pitchFamily="34" charset="0"/>
                <a:ea typeface="黑体" pitchFamily="49" charset="-122"/>
              </a:rPr>
              <a:pPr algn="r">
                <a:spcBef>
                  <a:spcPct val="50000"/>
                </a:spcBef>
                <a:buClrTx/>
                <a:buFontTx/>
                <a:buNone/>
              </a:pPr>
              <a:t>35</a:t>
            </a:fld>
            <a:endParaRPr lang="en-US" altLang="zh-CN" sz="1400">
              <a:latin typeface="Franklin Gothic Book" pitchFamily="34" charset="0"/>
              <a:ea typeface="黑体" pitchFamily="49" charset="-122"/>
            </a:endParaRPr>
          </a:p>
        </p:txBody>
      </p:sp>
      <p:sp>
        <p:nvSpPr>
          <p:cNvPr id="520194" name="Text Box 2"/>
          <p:cNvSpPr txBox="1">
            <a:spLocks noChangeArrowheads="1"/>
          </p:cNvSpPr>
          <p:nvPr/>
        </p:nvSpPr>
        <p:spPr bwMode="auto">
          <a:xfrm>
            <a:off x="228600" y="5334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kumimoji="1" lang="zh-CN" altLang="zh-CN" sz="2800" b="1">
              <a:latin typeface="宋体" pitchFamily="2" charset="-122"/>
              <a:ea typeface="黑体" pitchFamily="49" charset="-122"/>
            </a:endParaRPr>
          </a:p>
        </p:txBody>
      </p:sp>
      <p:sp>
        <p:nvSpPr>
          <p:cNvPr id="38916" name="Rectangle 20"/>
          <p:cNvSpPr>
            <a:spLocks noGrp="1" noChangeArrowheads="1"/>
          </p:cNvSpPr>
          <p:nvPr>
            <p:ph type="title"/>
          </p:nvPr>
        </p:nvSpPr>
        <p:spPr/>
        <p:txBody>
          <a:bodyPr/>
          <a:lstStyle/>
          <a:p>
            <a:pPr lvl="0" eaLnBrk="1" hangingPunct="1"/>
            <a:r>
              <a:rPr lang="en-US" altLang="zh-CN" kern="1200" dirty="0" smtClean="0">
                <a:solidFill>
                  <a:srgbClr val="9900FF"/>
                </a:solidFill>
                <a:latin typeface="Times New Roman" pitchFamily="18" charset="0"/>
                <a:ea typeface="黑体" pitchFamily="49" charset="-122"/>
                <a:cs typeface="+mn-cs"/>
              </a:rPr>
              <a:t>1</a:t>
            </a:r>
            <a:r>
              <a:rPr lang="zh-CN" altLang="en-US" kern="1200" dirty="0" smtClean="0">
                <a:solidFill>
                  <a:srgbClr val="9900FF"/>
                </a:solidFill>
                <a:latin typeface="Times New Roman" pitchFamily="18" charset="0"/>
                <a:ea typeface="黑体" pitchFamily="49" charset="-122"/>
                <a:cs typeface="+mn-cs"/>
              </a:rPr>
              <a:t>）行列式</a:t>
            </a:r>
            <a:r>
              <a:rPr lang="zh-CN" altLang="en-US" kern="1200" dirty="0">
                <a:solidFill>
                  <a:srgbClr val="9900FF"/>
                </a:solidFill>
                <a:latin typeface="Times New Roman" pitchFamily="18" charset="0"/>
                <a:ea typeface="黑体" pitchFamily="49" charset="-122"/>
                <a:cs typeface="+mn-cs"/>
              </a:rPr>
              <a:t>键盘的</a:t>
            </a:r>
            <a:r>
              <a:rPr lang="zh-CN" altLang="en-US" kern="1200" dirty="0" smtClean="0">
                <a:solidFill>
                  <a:srgbClr val="9900FF"/>
                </a:solidFill>
                <a:latin typeface="Times New Roman" pitchFamily="18" charset="0"/>
                <a:ea typeface="黑体" pitchFamily="49" charset="-122"/>
                <a:cs typeface="+mn-cs"/>
              </a:rPr>
              <a:t>接口</a:t>
            </a:r>
            <a:endParaRPr kumimoji="1" lang="zh-CN" altLang="en-US" sz="2400" b="1" dirty="0" smtClean="0">
              <a:solidFill>
                <a:schemeClr val="tx1"/>
              </a:solidFill>
            </a:endParaRPr>
          </a:p>
        </p:txBody>
      </p:sp>
      <p:sp>
        <p:nvSpPr>
          <p:cNvPr id="2" name="内容占位符 1"/>
          <p:cNvSpPr>
            <a:spLocks noGrp="1"/>
          </p:cNvSpPr>
          <p:nvPr>
            <p:ph idx="1"/>
          </p:nvPr>
        </p:nvSpPr>
        <p:spPr>
          <a:xfrm>
            <a:off x="107628" y="1052802"/>
            <a:ext cx="8928744" cy="509114"/>
          </a:xfrm>
        </p:spPr>
        <p:txBody>
          <a:bodyPr/>
          <a:lstStyle/>
          <a:p>
            <a:r>
              <a:rPr lang="zh-CN" altLang="en-US" dirty="0"/>
              <a:t>图</a:t>
            </a:r>
            <a:r>
              <a:rPr lang="en-US" altLang="zh-CN" dirty="0" smtClean="0"/>
              <a:t>4-15a  </a:t>
            </a:r>
            <a:r>
              <a:rPr lang="zh-CN" altLang="en-US" dirty="0"/>
              <a:t>非编码行列式矩阵</a:t>
            </a:r>
            <a:r>
              <a:rPr lang="zh-CN" altLang="en-US" dirty="0" smtClean="0"/>
              <a:t>键盘</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表</a:t>
            </a:r>
            <a:r>
              <a:rPr lang="en-US" altLang="zh-CN" dirty="0" smtClean="0"/>
              <a:t>4-8 </a:t>
            </a:r>
            <a:r>
              <a:rPr lang="zh-CN" altLang="en-US" dirty="0" smtClean="0"/>
              <a:t>键</a:t>
            </a:r>
            <a:r>
              <a:rPr lang="zh-CN" altLang="en-US" dirty="0"/>
              <a:t>编码表</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389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025" y="63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A77DEAA9-C800-42E9-9623-5F07CFB4E505}" type="slidenum">
              <a:rPr lang="en-US" altLang="zh-CN" smtClean="0"/>
              <a:t>35</a:t>
            </a:fld>
            <a:endParaRPr lang="en-US" altLang="zh-CN" dirty="0"/>
          </a:p>
        </p:txBody>
      </p:sp>
      <p:pic>
        <p:nvPicPr>
          <p:cNvPr id="4" name="图片 3"/>
          <p:cNvPicPr>
            <a:picLocks noChangeAspect="1"/>
          </p:cNvPicPr>
          <p:nvPr/>
        </p:nvPicPr>
        <p:blipFill>
          <a:blip r:embed="rId5"/>
          <a:stretch>
            <a:fillRect/>
          </a:stretch>
        </p:blipFill>
        <p:spPr>
          <a:xfrm>
            <a:off x="651928" y="1561916"/>
            <a:ext cx="6025097" cy="3091956"/>
          </a:xfrm>
          <a:prstGeom prst="rect">
            <a:avLst/>
          </a:prstGeom>
          <a:noFill/>
          <a:effectLst>
            <a:outerShdw blurRad="50800" dist="50800" dir="5400000" algn="ctr" rotWithShape="0">
              <a:schemeClr val="bg1"/>
            </a:outerShdw>
          </a:effectLst>
        </p:spPr>
      </p:pic>
      <p:graphicFrame>
        <p:nvGraphicFramePr>
          <p:cNvPr id="5" name="表格 4"/>
          <p:cNvGraphicFramePr>
            <a:graphicFrameLocks noGrp="1"/>
          </p:cNvGraphicFramePr>
          <p:nvPr>
            <p:extLst>
              <p:ext uri="{D42A27DB-BD31-4B8C-83A1-F6EECF244321}">
                <p14:modId xmlns:p14="http://schemas.microsoft.com/office/powerpoint/2010/main" val="2236445164"/>
              </p:ext>
            </p:extLst>
          </p:nvPr>
        </p:nvGraphicFramePr>
        <p:xfrm>
          <a:off x="3275856" y="4993640"/>
          <a:ext cx="3633884" cy="1483360"/>
        </p:xfrm>
        <a:graphic>
          <a:graphicData uri="http://schemas.openxmlformats.org/drawingml/2006/table">
            <a:tbl>
              <a:tblPr firstRow="1" bandRow="1">
                <a:tableStyleId>{5C22544A-7EE6-4342-B048-85BDC9FD1C3A}</a:tableStyleId>
              </a:tblPr>
              <a:tblGrid>
                <a:gridCol w="908471"/>
                <a:gridCol w="908471"/>
                <a:gridCol w="908471"/>
                <a:gridCol w="908471"/>
              </a:tblGrid>
              <a:tr h="370840">
                <a:tc>
                  <a:txBody>
                    <a:bodyPr/>
                    <a:lstStyle/>
                    <a:p>
                      <a:r>
                        <a:rPr lang="en-US" altLang="zh-CN" b="1" dirty="0" smtClean="0">
                          <a:solidFill>
                            <a:schemeClr val="tx1"/>
                          </a:solidFill>
                        </a:rPr>
                        <a:t>EE</a:t>
                      </a:r>
                      <a:endParaRPr lang="zh-CN" altLang="en-US" b="1" dirty="0">
                        <a:solidFill>
                          <a:schemeClr val="tx1"/>
                        </a:solidFill>
                      </a:endParaRPr>
                    </a:p>
                  </a:txBody>
                  <a:tcPr>
                    <a:solidFill>
                      <a:schemeClr val="accent5"/>
                    </a:solidFill>
                  </a:tcPr>
                </a:tc>
                <a:tc>
                  <a:txBody>
                    <a:bodyPr/>
                    <a:lstStyle/>
                    <a:p>
                      <a:r>
                        <a:rPr lang="en-US" altLang="zh-CN" b="1" dirty="0" smtClean="0">
                          <a:solidFill>
                            <a:schemeClr val="tx1"/>
                          </a:solidFill>
                        </a:rPr>
                        <a:t>DE</a:t>
                      </a:r>
                      <a:endParaRPr lang="zh-CN" altLang="en-US" b="1" dirty="0">
                        <a:solidFill>
                          <a:schemeClr val="tx1"/>
                        </a:solidFill>
                      </a:endParaRPr>
                    </a:p>
                  </a:txBody>
                  <a:tcPr>
                    <a:solidFill>
                      <a:schemeClr val="accent5"/>
                    </a:solidFill>
                  </a:tcPr>
                </a:tc>
                <a:tc>
                  <a:txBody>
                    <a:bodyPr/>
                    <a:lstStyle/>
                    <a:p>
                      <a:r>
                        <a:rPr lang="en-US" altLang="zh-CN" b="1" dirty="0" smtClean="0">
                          <a:solidFill>
                            <a:schemeClr val="tx1"/>
                          </a:solidFill>
                        </a:rPr>
                        <a:t>BE</a:t>
                      </a:r>
                      <a:endParaRPr lang="zh-CN" altLang="en-US" b="1" dirty="0">
                        <a:solidFill>
                          <a:schemeClr val="tx1"/>
                        </a:solidFill>
                      </a:endParaRPr>
                    </a:p>
                  </a:txBody>
                  <a:tcPr>
                    <a:solidFill>
                      <a:schemeClr val="accent5"/>
                    </a:solidFill>
                  </a:tcPr>
                </a:tc>
                <a:tc>
                  <a:txBody>
                    <a:bodyPr/>
                    <a:lstStyle/>
                    <a:p>
                      <a:r>
                        <a:rPr lang="en-US" altLang="zh-CN" b="1" dirty="0" smtClean="0">
                          <a:solidFill>
                            <a:schemeClr val="tx1"/>
                          </a:solidFill>
                        </a:rPr>
                        <a:t>7E</a:t>
                      </a:r>
                      <a:endParaRPr lang="zh-CN" altLang="en-US" b="1" dirty="0">
                        <a:solidFill>
                          <a:schemeClr val="tx1"/>
                        </a:solidFill>
                      </a:endParaRPr>
                    </a:p>
                  </a:txBody>
                  <a:tcPr>
                    <a:solidFill>
                      <a:schemeClr val="accent5"/>
                    </a:solidFill>
                  </a:tcPr>
                </a:tc>
              </a:tr>
              <a:tr h="370840">
                <a:tc>
                  <a:txBody>
                    <a:bodyPr/>
                    <a:lstStyle/>
                    <a:p>
                      <a:r>
                        <a:rPr lang="en-US" altLang="zh-CN" b="1" dirty="0" smtClean="0"/>
                        <a:t>ED</a:t>
                      </a:r>
                      <a:endParaRPr lang="zh-CN" altLang="en-US" b="1" dirty="0"/>
                    </a:p>
                  </a:txBody>
                  <a:tcPr>
                    <a:solidFill>
                      <a:schemeClr val="accent5"/>
                    </a:solidFill>
                  </a:tcPr>
                </a:tc>
                <a:tc>
                  <a:txBody>
                    <a:bodyPr/>
                    <a:lstStyle/>
                    <a:p>
                      <a:r>
                        <a:rPr lang="en-US" altLang="zh-CN" b="1" dirty="0" smtClean="0"/>
                        <a:t>DD</a:t>
                      </a:r>
                      <a:endParaRPr lang="zh-CN" altLang="en-US" b="1" dirty="0"/>
                    </a:p>
                  </a:txBody>
                  <a:tcPr>
                    <a:solidFill>
                      <a:schemeClr val="accent5"/>
                    </a:solidFill>
                  </a:tcPr>
                </a:tc>
                <a:tc>
                  <a:txBody>
                    <a:bodyPr/>
                    <a:lstStyle/>
                    <a:p>
                      <a:r>
                        <a:rPr lang="en-US" altLang="zh-CN" b="1" dirty="0" smtClean="0"/>
                        <a:t>BD</a:t>
                      </a:r>
                      <a:endParaRPr lang="zh-CN" altLang="en-US" b="1" dirty="0"/>
                    </a:p>
                  </a:txBody>
                  <a:tcPr>
                    <a:solidFill>
                      <a:schemeClr val="accent5"/>
                    </a:solidFill>
                  </a:tcPr>
                </a:tc>
                <a:tc>
                  <a:txBody>
                    <a:bodyPr/>
                    <a:lstStyle/>
                    <a:p>
                      <a:r>
                        <a:rPr lang="en-US" altLang="zh-CN" b="1" dirty="0" smtClean="0"/>
                        <a:t>7D</a:t>
                      </a:r>
                      <a:endParaRPr lang="zh-CN" altLang="en-US" b="1" dirty="0"/>
                    </a:p>
                  </a:txBody>
                  <a:tcPr>
                    <a:solidFill>
                      <a:schemeClr val="accent5"/>
                    </a:solidFill>
                  </a:tcPr>
                </a:tc>
              </a:tr>
              <a:tr h="370840">
                <a:tc>
                  <a:txBody>
                    <a:bodyPr/>
                    <a:lstStyle/>
                    <a:p>
                      <a:r>
                        <a:rPr lang="en-US" altLang="zh-CN" b="1" dirty="0" smtClean="0"/>
                        <a:t>EB</a:t>
                      </a:r>
                      <a:endParaRPr lang="zh-CN" altLang="en-US" b="1" dirty="0"/>
                    </a:p>
                  </a:txBody>
                  <a:tcPr>
                    <a:solidFill>
                      <a:schemeClr val="accent5"/>
                    </a:solidFill>
                  </a:tcPr>
                </a:tc>
                <a:tc>
                  <a:txBody>
                    <a:bodyPr/>
                    <a:lstStyle/>
                    <a:p>
                      <a:r>
                        <a:rPr lang="en-US" altLang="zh-CN" b="1" dirty="0" smtClean="0"/>
                        <a:t>DB</a:t>
                      </a:r>
                      <a:endParaRPr lang="zh-CN" altLang="en-US" b="1" dirty="0"/>
                    </a:p>
                  </a:txBody>
                  <a:tcPr>
                    <a:solidFill>
                      <a:schemeClr val="accent5"/>
                    </a:solidFill>
                  </a:tcPr>
                </a:tc>
                <a:tc>
                  <a:txBody>
                    <a:bodyPr/>
                    <a:lstStyle/>
                    <a:p>
                      <a:r>
                        <a:rPr lang="en-US" altLang="zh-CN" b="1" dirty="0" smtClean="0"/>
                        <a:t>BB</a:t>
                      </a:r>
                      <a:endParaRPr lang="zh-CN" altLang="en-US" b="1" dirty="0"/>
                    </a:p>
                  </a:txBody>
                  <a:tcPr>
                    <a:solidFill>
                      <a:schemeClr val="accent5"/>
                    </a:solidFill>
                  </a:tcPr>
                </a:tc>
                <a:tc>
                  <a:txBody>
                    <a:bodyPr/>
                    <a:lstStyle/>
                    <a:p>
                      <a:r>
                        <a:rPr lang="en-US" altLang="zh-CN" b="1" dirty="0" smtClean="0"/>
                        <a:t>7B</a:t>
                      </a:r>
                      <a:endParaRPr lang="zh-CN" altLang="en-US" b="1" dirty="0"/>
                    </a:p>
                  </a:txBody>
                  <a:tcPr>
                    <a:solidFill>
                      <a:schemeClr val="accent5"/>
                    </a:solidFill>
                  </a:tcPr>
                </a:tc>
              </a:tr>
              <a:tr h="370840">
                <a:tc>
                  <a:txBody>
                    <a:bodyPr/>
                    <a:lstStyle/>
                    <a:p>
                      <a:r>
                        <a:rPr lang="en-US" altLang="zh-CN" b="1" dirty="0" smtClean="0"/>
                        <a:t>E7</a:t>
                      </a:r>
                      <a:endParaRPr lang="zh-CN" altLang="en-US" b="1" dirty="0"/>
                    </a:p>
                  </a:txBody>
                  <a:tcPr>
                    <a:solidFill>
                      <a:schemeClr val="accent5"/>
                    </a:solidFill>
                  </a:tcPr>
                </a:tc>
                <a:tc>
                  <a:txBody>
                    <a:bodyPr/>
                    <a:lstStyle/>
                    <a:p>
                      <a:r>
                        <a:rPr lang="en-US" altLang="zh-CN" b="1" dirty="0" smtClean="0"/>
                        <a:t>D7</a:t>
                      </a:r>
                      <a:endParaRPr lang="zh-CN" altLang="en-US" b="1" dirty="0"/>
                    </a:p>
                  </a:txBody>
                  <a:tcPr>
                    <a:solidFill>
                      <a:schemeClr val="accent5"/>
                    </a:solidFill>
                  </a:tcPr>
                </a:tc>
                <a:tc>
                  <a:txBody>
                    <a:bodyPr/>
                    <a:lstStyle/>
                    <a:p>
                      <a:r>
                        <a:rPr lang="en-US" altLang="zh-CN" b="1" dirty="0" smtClean="0"/>
                        <a:t>B7</a:t>
                      </a:r>
                      <a:endParaRPr lang="zh-CN" altLang="en-US" b="1" dirty="0"/>
                    </a:p>
                  </a:txBody>
                  <a:tcPr>
                    <a:solidFill>
                      <a:schemeClr val="accent5"/>
                    </a:solidFill>
                  </a:tcPr>
                </a:tc>
                <a:tc>
                  <a:txBody>
                    <a:bodyPr/>
                    <a:lstStyle/>
                    <a:p>
                      <a:r>
                        <a:rPr lang="en-US" altLang="zh-CN" b="1" dirty="0" smtClean="0"/>
                        <a:t>77</a:t>
                      </a:r>
                      <a:endParaRPr lang="zh-CN" altLang="en-US" b="1" dirty="0"/>
                    </a:p>
                  </a:txBody>
                  <a:tcPr>
                    <a:solidFill>
                      <a:schemeClr val="accent5"/>
                    </a:solid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520194">
                                            <p:txEl>
                                              <p:pRg st="0" end="0"/>
                                            </p:txEl>
                                          </p:spTgt>
                                        </p:tgtEl>
                                        <p:attrNameLst>
                                          <p:attrName>style.visibility</p:attrName>
                                        </p:attrNameLst>
                                      </p:cBhvr>
                                      <p:to>
                                        <p:strVal val="visible"/>
                                      </p:to>
                                    </p:set>
                                    <p:anim calcmode="lin" valueType="num">
                                      <p:cBhvr additive="base">
                                        <p:cTn id="7" dur="500" fill="hold"/>
                                        <p:tgtEl>
                                          <p:spTgt spid="5201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019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4"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236537" y="476672"/>
            <a:ext cx="7673975" cy="609600"/>
          </a:xfrm>
        </p:spPr>
        <p:txBody>
          <a:bodyPr/>
          <a:lstStyle/>
          <a:p>
            <a:pPr eaLnBrk="1" hangingPunct="1">
              <a:defRPr/>
            </a:pPr>
            <a:r>
              <a:rPr kumimoji="1" lang="en-US" b="1" dirty="0" smtClean="0">
                <a:solidFill>
                  <a:srgbClr val="9900FF"/>
                </a:solidFill>
                <a:latin typeface="Times New Roman"/>
                <a:cs typeface="+mn-cs"/>
              </a:rPr>
              <a:t> 2</a:t>
            </a:r>
            <a:r>
              <a:rPr kumimoji="1" lang="zh-CN" altLang="en-US" b="1" dirty="0" smtClean="0">
                <a:solidFill>
                  <a:srgbClr val="9900FF"/>
                </a:solidFill>
                <a:latin typeface="Times New Roman"/>
                <a:cs typeface="+mn-cs"/>
              </a:rPr>
              <a:t>）</a:t>
            </a:r>
            <a:r>
              <a:rPr kumimoji="1" lang="zh-CN" b="1" dirty="0" smtClean="0">
                <a:solidFill>
                  <a:srgbClr val="9900FF"/>
                </a:solidFill>
                <a:latin typeface="Times New Roman"/>
                <a:cs typeface="+mn-cs"/>
              </a:rPr>
              <a:t>键盘</a:t>
            </a:r>
            <a:r>
              <a:rPr kumimoji="1" lang="zh-CN" altLang="en-US" b="1" dirty="0" smtClean="0">
                <a:solidFill>
                  <a:srgbClr val="9900FF"/>
                </a:solidFill>
                <a:latin typeface="Times New Roman"/>
                <a:cs typeface="+mn-cs"/>
              </a:rPr>
              <a:t>访问的</a:t>
            </a:r>
            <a:r>
              <a:rPr kumimoji="1" lang="zh-CN" b="1" dirty="0" smtClean="0">
                <a:solidFill>
                  <a:srgbClr val="9900FF"/>
                </a:solidFill>
                <a:latin typeface="Times New Roman"/>
                <a:cs typeface="+mn-cs"/>
              </a:rPr>
              <a:t>工作原理</a:t>
            </a:r>
            <a:r>
              <a:rPr kumimoji="1" lang="zh-CN" altLang="en-US" b="1" dirty="0" smtClean="0">
                <a:solidFill>
                  <a:srgbClr val="9900FF"/>
                </a:solidFill>
                <a:latin typeface="Times New Roman"/>
                <a:cs typeface="+mn-cs"/>
              </a:rPr>
              <a:t>及访问方式</a:t>
            </a:r>
            <a:endParaRPr lang="zh-CN" altLang="en-US" dirty="0">
              <a:solidFill>
                <a:srgbClr val="9900FF"/>
              </a:solidFill>
            </a:endParaRPr>
          </a:p>
        </p:txBody>
      </p:sp>
      <p:sp>
        <p:nvSpPr>
          <p:cNvPr id="41987" name="Rectangle 3"/>
          <p:cNvSpPr>
            <a:spLocks noGrp="1" noChangeArrowheads="1"/>
          </p:cNvSpPr>
          <p:nvPr>
            <p:ph idx="1"/>
          </p:nvPr>
        </p:nvSpPr>
        <p:spPr>
          <a:xfrm>
            <a:off x="107628" y="1052802"/>
            <a:ext cx="8928744" cy="5400534"/>
          </a:xfrm>
        </p:spPr>
        <p:txBody>
          <a:bodyPr/>
          <a:lstStyle/>
          <a:p>
            <a:pPr>
              <a:lnSpc>
                <a:spcPct val="90000"/>
              </a:lnSpc>
              <a:buFontTx/>
              <a:buNone/>
              <a:defRPr/>
            </a:pPr>
            <a:r>
              <a:rPr lang="zh-CN" altLang="en-US" dirty="0" smtClean="0"/>
              <a:t>例</a:t>
            </a:r>
            <a:r>
              <a:rPr lang="en-US" altLang="zh-CN" dirty="0" smtClean="0"/>
              <a:t>4-4   </a:t>
            </a:r>
            <a:r>
              <a:rPr lang="zh-CN" altLang="en-US" sz="2400" b="1" dirty="0" smtClean="0"/>
              <a:t>键盘的行信号线和列信号线均由微处理器通过</a:t>
            </a:r>
            <a:r>
              <a:rPr lang="en-US" altLang="zh-CN" sz="2400" b="1" dirty="0" smtClean="0"/>
              <a:t>I/O</a:t>
            </a:r>
            <a:r>
              <a:rPr lang="zh-CN" altLang="en-US" sz="2400" b="1" dirty="0" smtClean="0"/>
              <a:t>引脚加以控制，如图</a:t>
            </a:r>
            <a:r>
              <a:rPr lang="en-US" altLang="zh-CN" sz="2400" b="1" dirty="0" smtClean="0"/>
              <a:t>4-15a</a:t>
            </a:r>
            <a:r>
              <a:rPr lang="zh-CN" altLang="en-US" sz="2400" b="1" dirty="0" smtClean="0"/>
              <a:t>。</a:t>
            </a:r>
            <a:r>
              <a:rPr lang="zh-CN" altLang="en-US" dirty="0" smtClean="0"/>
              <a:t>其中</a:t>
            </a:r>
            <a:r>
              <a:rPr lang="en-US" altLang="zh-CN" dirty="0" smtClean="0"/>
              <a:t>P1.0~P1.3</a:t>
            </a:r>
            <a:r>
              <a:rPr lang="zh-CN" altLang="en-US" dirty="0" smtClean="0"/>
              <a:t>作为行输出线，</a:t>
            </a:r>
            <a:r>
              <a:rPr lang="en-US" altLang="zh-CN" dirty="0" smtClean="0"/>
              <a:t>P1.4~P1.7</a:t>
            </a:r>
            <a:r>
              <a:rPr lang="zh-CN" altLang="en-US" dirty="0" smtClean="0"/>
              <a:t>作为列输入线。</a:t>
            </a:r>
            <a:r>
              <a:rPr lang="zh-CN" altLang="en-US" sz="2400" b="1" dirty="0" smtClean="0">
                <a:solidFill>
                  <a:srgbClr val="0000CC"/>
                </a:solidFill>
              </a:rPr>
              <a:t>扫描键盘工作原理如下：</a:t>
            </a:r>
            <a:endParaRPr lang="en-US" altLang="zh-CN" sz="2400" b="1" dirty="0" smtClean="0">
              <a:solidFill>
                <a:srgbClr val="0000CC"/>
              </a:solidFill>
            </a:endParaRPr>
          </a:p>
          <a:p>
            <a:pPr>
              <a:lnSpc>
                <a:spcPct val="90000"/>
              </a:lnSpc>
              <a:buClrTx/>
              <a:defRPr/>
            </a:pPr>
            <a:r>
              <a:rPr lang="zh-CN" altLang="en-US" sz="2400" b="1" dirty="0" smtClean="0"/>
              <a:t>（</a:t>
            </a:r>
            <a:r>
              <a:rPr lang="en-US" altLang="zh-CN" sz="2400" b="1" dirty="0" smtClean="0"/>
              <a:t>1</a:t>
            </a:r>
            <a:r>
              <a:rPr lang="zh-CN" altLang="en-US" sz="2400" b="1" dirty="0" smtClean="0"/>
              <a:t>）</a:t>
            </a:r>
            <a:r>
              <a:rPr lang="en-US" altLang="zh-CN" sz="2400" b="1" dirty="0" smtClean="0"/>
              <a:t>P1.4~P1.7</a:t>
            </a:r>
            <a:r>
              <a:rPr lang="zh-CN" altLang="en-US" sz="2400" b="1" dirty="0" smtClean="0"/>
              <a:t>经电阻接</a:t>
            </a:r>
            <a:r>
              <a:rPr lang="en-US" altLang="zh-CN" sz="2400" b="1" dirty="0" smtClean="0"/>
              <a:t>+5V</a:t>
            </a:r>
            <a:r>
              <a:rPr lang="zh-CN" altLang="en-US" sz="2400" b="1" dirty="0" smtClean="0"/>
              <a:t>电源，首先在行</a:t>
            </a:r>
            <a:r>
              <a:rPr lang="en-US" altLang="zh-CN" sz="2400" b="1" dirty="0" smtClean="0"/>
              <a:t>P1.0~P1.3</a:t>
            </a:r>
            <a:r>
              <a:rPr lang="zh-CN" altLang="en-US" sz="2400" b="1" dirty="0" smtClean="0"/>
              <a:t>输出“</a:t>
            </a:r>
            <a:r>
              <a:rPr lang="en-US" altLang="zh-CN" sz="2400" b="1" dirty="0" smtClean="0"/>
              <a:t>0</a:t>
            </a:r>
            <a:r>
              <a:rPr lang="zh-CN" altLang="en-US" sz="2400" b="1" dirty="0" smtClean="0"/>
              <a:t>”低电平，然后扫描列</a:t>
            </a:r>
            <a:r>
              <a:rPr lang="en-US" altLang="zh-CN" sz="2400" b="1" dirty="0" smtClean="0"/>
              <a:t>P1.4~P1.7</a:t>
            </a:r>
            <a:r>
              <a:rPr lang="zh-CN" altLang="en-US" sz="2400" b="1" dirty="0" smtClean="0"/>
              <a:t>，</a:t>
            </a:r>
            <a:r>
              <a:rPr lang="zh-CN" altLang="en-US" dirty="0"/>
              <a:t>若</a:t>
            </a:r>
            <a:r>
              <a:rPr lang="zh-CN" altLang="en-US" dirty="0" smtClean="0"/>
              <a:t>此时列</a:t>
            </a:r>
            <a:r>
              <a:rPr lang="en-US" altLang="zh-CN" dirty="0" smtClean="0"/>
              <a:t>4</a:t>
            </a:r>
            <a:r>
              <a:rPr lang="zh-CN" altLang="en-US" dirty="0" smtClean="0"/>
              <a:t>位输入均为</a:t>
            </a:r>
            <a:r>
              <a:rPr lang="zh-CN" altLang="en-US" sz="2400" b="1" dirty="0" smtClean="0"/>
              <a:t>高电平则表示没有键按下。若</a:t>
            </a:r>
            <a:r>
              <a:rPr lang="en-US" altLang="zh-CN" sz="2400" b="1" dirty="0" smtClean="0"/>
              <a:t>4</a:t>
            </a:r>
            <a:r>
              <a:rPr lang="zh-CN" altLang="en-US" sz="2400" b="1" dirty="0" smtClean="0"/>
              <a:t>位中有低电平时，则表示有键被按下。</a:t>
            </a:r>
            <a:endParaRPr lang="en-US" altLang="zh-CN" sz="2400" b="1" dirty="0" smtClean="0"/>
          </a:p>
          <a:p>
            <a:pPr>
              <a:lnSpc>
                <a:spcPct val="90000"/>
              </a:lnSpc>
              <a:buClrTx/>
              <a:defRPr/>
            </a:pPr>
            <a:r>
              <a:rPr lang="zh-CN" altLang="en-US" sz="2400" b="1" dirty="0" smtClean="0"/>
              <a:t>（</a:t>
            </a:r>
            <a:r>
              <a:rPr lang="en-US" altLang="zh-CN" sz="2400" b="1" dirty="0" smtClean="0"/>
              <a:t>2</a:t>
            </a:r>
            <a:r>
              <a:rPr lang="zh-CN" altLang="en-US" sz="2400" b="1" dirty="0" smtClean="0"/>
              <a:t>）软件延时</a:t>
            </a:r>
            <a:r>
              <a:rPr lang="en-US" altLang="zh-CN" sz="2400" b="1" dirty="0" smtClean="0"/>
              <a:t>10ms</a:t>
            </a:r>
            <a:r>
              <a:rPr lang="zh-CN" altLang="en-US" sz="2400" b="1" dirty="0" smtClean="0"/>
              <a:t>左右，消除键抖动。</a:t>
            </a:r>
            <a:endParaRPr lang="en-US" altLang="zh-CN" sz="2400" b="1" dirty="0" smtClean="0"/>
          </a:p>
          <a:p>
            <a:pPr>
              <a:lnSpc>
                <a:spcPct val="90000"/>
              </a:lnSpc>
              <a:buClrTx/>
              <a:defRPr/>
            </a:pPr>
            <a:r>
              <a:rPr lang="zh-CN" altLang="en-US" dirty="0" smtClean="0"/>
              <a:t>（</a:t>
            </a:r>
            <a:r>
              <a:rPr lang="en-US" altLang="zh-CN" dirty="0" smtClean="0"/>
              <a:t>3</a:t>
            </a:r>
            <a:r>
              <a:rPr lang="zh-CN" altLang="en-US" dirty="0" smtClean="0"/>
              <a:t>）然后同时在行</a:t>
            </a:r>
            <a:r>
              <a:rPr lang="en-US" altLang="zh-CN" dirty="0" smtClean="0"/>
              <a:t>P1.0</a:t>
            </a:r>
            <a:r>
              <a:rPr lang="zh-CN" altLang="en-US" sz="2400" b="1" dirty="0" smtClean="0"/>
              <a:t>输出低电平，</a:t>
            </a:r>
            <a:r>
              <a:rPr lang="en-US" altLang="zh-CN" sz="2400" b="1" dirty="0" smtClean="0"/>
              <a:t>P1.1~P1.3</a:t>
            </a:r>
            <a:r>
              <a:rPr lang="zh-CN" altLang="en-US" sz="2400" b="1" dirty="0" smtClean="0"/>
              <a:t>输出高电平。扫描输入列</a:t>
            </a:r>
            <a:r>
              <a:rPr lang="en-US" altLang="zh-CN" sz="2400" b="1" dirty="0" smtClean="0"/>
              <a:t>P1.4~P1.7 </a:t>
            </a:r>
            <a:r>
              <a:rPr lang="zh-CN" altLang="en-US" sz="2400" b="1" dirty="0" smtClean="0"/>
              <a:t>。此</a:t>
            </a:r>
            <a:r>
              <a:rPr lang="en-US" altLang="zh-CN" sz="2400" b="1" dirty="0" smtClean="0"/>
              <a:t>4</a:t>
            </a:r>
            <a:r>
              <a:rPr lang="zh-CN" altLang="en-US" sz="2400" b="1" dirty="0" smtClean="0"/>
              <a:t>列中若有低电平，可确定被按键的行号。再根据该一行中是哪一列为低电平，确定被按键的列号，键盘扫描结束</a:t>
            </a:r>
            <a:r>
              <a:rPr lang="zh-CN" altLang="en-US" dirty="0"/>
              <a:t>。若此</a:t>
            </a:r>
            <a:r>
              <a:rPr lang="en-US" altLang="zh-CN" dirty="0"/>
              <a:t>4</a:t>
            </a:r>
            <a:r>
              <a:rPr lang="zh-CN" altLang="en-US" dirty="0"/>
              <a:t>位全为高电平，则表示此行没有键被</a:t>
            </a:r>
            <a:r>
              <a:rPr lang="zh-CN" altLang="en-US" dirty="0" smtClean="0"/>
              <a:t>按下，将进行下一行扫描，检查被按键是否在此行。如有则按上述方法确定行号和列号，如没有再进入下行判断。</a:t>
            </a:r>
            <a:endParaRPr lang="en-US" altLang="zh-CN" sz="2400" b="1" dirty="0" smtClean="0"/>
          </a:p>
          <a:p>
            <a:pPr>
              <a:lnSpc>
                <a:spcPct val="90000"/>
              </a:lnSpc>
              <a:buClrTx/>
              <a:defRPr/>
            </a:pPr>
            <a:r>
              <a:rPr lang="zh-CN" altLang="en-US" sz="2400" b="1" dirty="0" smtClean="0"/>
              <a:t>（</a:t>
            </a:r>
            <a:r>
              <a:rPr lang="en-US" altLang="zh-CN" sz="2400" b="1" dirty="0" smtClean="0"/>
              <a:t>4</a:t>
            </a:r>
            <a:r>
              <a:rPr lang="zh-CN" altLang="en-US" sz="2400" b="1" dirty="0" smtClean="0"/>
              <a:t>）这样根据被按键的行号（高</a:t>
            </a:r>
            <a:r>
              <a:rPr lang="en-US" altLang="zh-CN" sz="2400" b="1" dirty="0" smtClean="0"/>
              <a:t>4</a:t>
            </a:r>
            <a:r>
              <a:rPr lang="zh-CN" altLang="en-US" sz="2400" b="1" dirty="0" smtClean="0"/>
              <a:t>位）和列号（低</a:t>
            </a:r>
            <a:r>
              <a:rPr lang="en-US" altLang="zh-CN" sz="2400" b="1" dirty="0" smtClean="0"/>
              <a:t>4</a:t>
            </a:r>
            <a:r>
              <a:rPr lang="zh-CN" altLang="en-US" sz="2400" b="1" dirty="0" smtClean="0"/>
              <a:t>位）的物理位置，获得闭合键的编号，如上表</a:t>
            </a:r>
            <a:r>
              <a:rPr lang="en-US" altLang="zh-CN" sz="2400" b="1" dirty="0" smtClean="0"/>
              <a:t>4-8</a:t>
            </a:r>
            <a:r>
              <a:rPr lang="zh-CN" altLang="en-US" sz="2400" b="1" dirty="0" smtClean="0"/>
              <a:t>所示。</a:t>
            </a:r>
            <a:endParaRPr lang="en-US" altLang="zh-CN" sz="2400" b="1" dirty="0" smtClean="0"/>
          </a:p>
        </p:txBody>
      </p:sp>
      <p:sp>
        <p:nvSpPr>
          <p:cNvPr id="40962" name="Rectangle 10"/>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7690CBB5-4B05-4E93-B792-47F7AB832B29}" type="slidenum">
              <a:rPr lang="en-US" altLang="zh-CN" sz="1000">
                <a:solidFill>
                  <a:srgbClr val="000000"/>
                </a:solidFill>
                <a:latin typeface="Franklin Gothic Book" pitchFamily="34" charset="0"/>
                <a:ea typeface="黑体" pitchFamily="49" charset="-122"/>
              </a:rPr>
              <a:pPr>
                <a:spcBef>
                  <a:spcPct val="0"/>
                </a:spcBef>
                <a:buClrTx/>
                <a:buFontTx/>
                <a:buNone/>
              </a:pPr>
              <a:t>36</a:t>
            </a:fld>
            <a:endParaRPr lang="en-US" altLang="zh-CN" sz="1000" dirty="0">
              <a:solidFill>
                <a:srgbClr val="000000"/>
              </a:solidFill>
              <a:latin typeface="Franklin Gothic Book" pitchFamily="34" charset="0"/>
              <a:ea typeface="黑体" pitchFamily="49" charset="-122"/>
            </a:endParaRPr>
          </a:p>
        </p:txBody>
      </p:sp>
      <p:pic>
        <p:nvPicPr>
          <p:cNvPr id="409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63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fld id="{363A3D17-F4A1-48BB-A51E-1006DCD73C89}" type="slidenum">
              <a:rPr lang="en-US" altLang="zh-CN" smtClean="0"/>
              <a:t>36</a:t>
            </a:fld>
            <a:endParaRPr lang="en-US" altLang="zh-CN" dirty="0"/>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54" y="1412776"/>
            <a:ext cx="2533822" cy="1656184"/>
          </a:xfrm>
        </p:spPr>
        <p:txBody>
          <a:bodyPr/>
          <a:lstStyle/>
          <a:p>
            <a:r>
              <a:rPr lang="zh-CN" altLang="en-US" dirty="0" smtClean="0"/>
              <a:t> </a:t>
            </a:r>
            <a:r>
              <a:rPr lang="zh-CN" altLang="en-US" dirty="0" smtClean="0">
                <a:solidFill>
                  <a:schemeClr val="accent2"/>
                </a:solidFill>
              </a:rPr>
              <a:t>图</a:t>
            </a:r>
            <a:r>
              <a:rPr lang="en-US" altLang="zh-CN" dirty="0" smtClean="0">
                <a:solidFill>
                  <a:schemeClr val="accent2"/>
                </a:solidFill>
              </a:rPr>
              <a:t>4-15b  </a:t>
            </a:r>
            <a:br>
              <a:rPr lang="en-US" altLang="zh-CN" dirty="0" smtClean="0">
                <a:solidFill>
                  <a:schemeClr val="accent2"/>
                </a:solidFill>
              </a:rPr>
            </a:br>
            <a:r>
              <a:rPr lang="en-US" altLang="zh-CN" dirty="0" smtClean="0">
                <a:solidFill>
                  <a:schemeClr val="accent2"/>
                </a:solidFill>
              </a:rPr>
              <a:t> </a:t>
            </a:r>
            <a:r>
              <a:rPr lang="zh-CN" altLang="en-US" dirty="0" smtClean="0">
                <a:solidFill>
                  <a:schemeClr val="accent2"/>
                </a:solidFill>
              </a:rPr>
              <a:t>矩阵键盘扫描 </a:t>
            </a:r>
            <a:r>
              <a:rPr lang="en-US" altLang="zh-CN" dirty="0" smtClean="0">
                <a:solidFill>
                  <a:schemeClr val="accent2"/>
                </a:solidFill>
              </a:rPr>
              <a:t/>
            </a:r>
            <a:br>
              <a:rPr lang="en-US" altLang="zh-CN" dirty="0" smtClean="0">
                <a:solidFill>
                  <a:schemeClr val="accent2"/>
                </a:solidFill>
              </a:rPr>
            </a:br>
            <a:r>
              <a:rPr lang="en-US" altLang="zh-CN" dirty="0">
                <a:solidFill>
                  <a:schemeClr val="accent2"/>
                </a:solidFill>
              </a:rPr>
              <a:t> </a:t>
            </a:r>
            <a:r>
              <a:rPr lang="zh-CN" altLang="en-US" dirty="0" smtClean="0">
                <a:solidFill>
                  <a:schemeClr val="accent2"/>
                </a:solidFill>
              </a:rPr>
              <a:t>程序</a:t>
            </a:r>
            <a:r>
              <a:rPr lang="zh-CN" altLang="en-US" dirty="0">
                <a:solidFill>
                  <a:schemeClr val="accent2"/>
                </a:solidFill>
              </a:rPr>
              <a:t>流程图</a:t>
            </a:r>
          </a:p>
        </p:txBody>
      </p:sp>
      <p:sp>
        <p:nvSpPr>
          <p:cNvPr id="4" name="页脚占位符 3"/>
          <p:cNvSpPr>
            <a:spLocks noGrp="1"/>
          </p:cNvSpPr>
          <p:nvPr>
            <p:ph type="ftr" sz="quarter" idx="10"/>
          </p:nvPr>
        </p:nvSpPr>
        <p:spPr/>
        <p:txBody>
          <a:bodyPr/>
          <a:lstStyle/>
          <a:p>
            <a:pPr>
              <a:defRPr/>
            </a:pPr>
            <a:fld id="{0444690D-F4B6-486D-9771-EE32C9AD8C8E}" type="slidenum">
              <a:rPr lang="en-US" altLang="zh-CN" smtClean="0"/>
              <a:t>37</a:t>
            </a:fld>
            <a:endParaRPr lang="en-US" altLang="zh-CN" dirty="0"/>
          </a:p>
        </p:txBody>
      </p:sp>
      <p:pic>
        <p:nvPicPr>
          <p:cNvPr id="6" name="图片 5"/>
          <p:cNvPicPr>
            <a:picLocks noChangeAspect="1"/>
          </p:cNvPicPr>
          <p:nvPr/>
        </p:nvPicPr>
        <p:blipFill>
          <a:blip r:embed="rId2"/>
          <a:stretch>
            <a:fillRect/>
          </a:stretch>
        </p:blipFill>
        <p:spPr>
          <a:xfrm>
            <a:off x="2555776" y="0"/>
            <a:ext cx="6588224" cy="6858000"/>
          </a:xfrm>
          <a:prstGeom prst="rect">
            <a:avLst/>
          </a:prstGeom>
        </p:spPr>
      </p:pic>
    </p:spTree>
    <p:extLst>
      <p:ext uri="{BB962C8B-B14F-4D97-AF65-F5344CB8AC3E}">
        <p14:creationId xmlns:p14="http://schemas.microsoft.com/office/powerpoint/2010/main" val="4000710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6652"/>
            <a:ext cx="8352804" cy="599552"/>
          </a:xfrm>
        </p:spPr>
        <p:txBody>
          <a:bodyPr/>
          <a:lstStyle/>
          <a:p>
            <a:r>
              <a:rPr lang="zh-CN" altLang="en-US" dirty="0" smtClean="0">
                <a:solidFill>
                  <a:srgbClr val="0000CC"/>
                </a:solidFill>
              </a:rPr>
              <a:t>键盘扫描以及获取键值参考程序如下：</a:t>
            </a:r>
            <a:endParaRPr lang="zh-CN" altLang="en-US" dirty="0">
              <a:solidFill>
                <a:srgbClr val="0000CC"/>
              </a:solidFill>
            </a:endParaRPr>
          </a:p>
        </p:txBody>
      </p:sp>
      <p:sp>
        <p:nvSpPr>
          <p:cNvPr id="4" name="页脚占位符 3"/>
          <p:cNvSpPr>
            <a:spLocks noGrp="1"/>
          </p:cNvSpPr>
          <p:nvPr>
            <p:ph type="ftr" sz="quarter" idx="10"/>
          </p:nvPr>
        </p:nvSpPr>
        <p:spPr/>
        <p:txBody>
          <a:bodyPr/>
          <a:lstStyle/>
          <a:p>
            <a:pPr>
              <a:defRPr/>
            </a:pPr>
            <a:fld id="{208310A7-250E-4C94-8894-E94C21C11988}" type="slidenum">
              <a:rPr lang="en-US" altLang="zh-CN" smtClean="0"/>
              <a:t>38</a:t>
            </a:fld>
            <a:endParaRPr lang="en-US" altLang="zh-CN" dirty="0"/>
          </a:p>
        </p:txBody>
      </p:sp>
      <p:sp>
        <p:nvSpPr>
          <p:cNvPr id="3" name="矩形 2"/>
          <p:cNvSpPr/>
          <p:nvPr/>
        </p:nvSpPr>
        <p:spPr>
          <a:xfrm>
            <a:off x="251520" y="4373996"/>
            <a:ext cx="7712534" cy="1569660"/>
          </a:xfrm>
          <a:prstGeom prst="rect">
            <a:avLst/>
          </a:prstGeom>
        </p:spPr>
        <p:txBody>
          <a:bodyPr wrap="square">
            <a:spAutoFit/>
          </a:bodyPr>
          <a:lstStyle/>
          <a:p>
            <a:r>
              <a:rPr lang="en-US" altLang="zh-CN" sz="1600" b="1" dirty="0"/>
              <a:t>Void delay( )            </a:t>
            </a:r>
            <a:r>
              <a:rPr lang="en-US" altLang="zh-CN" sz="1600" b="1" dirty="0" smtClean="0"/>
              <a:t>                     </a:t>
            </a:r>
            <a:r>
              <a:rPr lang="en-US" altLang="zh-CN" sz="1600" b="1" dirty="0"/>
              <a:t>//</a:t>
            </a:r>
            <a:r>
              <a:rPr lang="zh-CN" altLang="en-US" sz="1600" b="1" dirty="0"/>
              <a:t>延时</a:t>
            </a:r>
            <a:r>
              <a:rPr lang="zh-CN" altLang="en-US" sz="1600" b="1" dirty="0" smtClean="0"/>
              <a:t>函数，估算值</a:t>
            </a:r>
            <a:endParaRPr lang="zh-CN" altLang="en-US" sz="1600" b="1" dirty="0"/>
          </a:p>
          <a:p>
            <a:r>
              <a:rPr lang="en-US" altLang="zh-CN" sz="1600" b="1" dirty="0"/>
              <a:t>{</a:t>
            </a:r>
          </a:p>
          <a:p>
            <a:r>
              <a:rPr lang="en-US" altLang="zh-CN" sz="1600" b="1" dirty="0"/>
              <a:t>    </a:t>
            </a:r>
            <a:r>
              <a:rPr lang="en-US" altLang="zh-CN" sz="1600" b="1" dirty="0" err="1"/>
              <a:t>uchar</a:t>
            </a:r>
            <a:r>
              <a:rPr lang="en-US" altLang="zh-CN" sz="1600" b="1" dirty="0"/>
              <a:t> </a:t>
            </a:r>
            <a:r>
              <a:rPr lang="en-US" altLang="zh-CN" sz="1600" b="1" dirty="0" err="1" smtClean="0"/>
              <a:t>i,j</a:t>
            </a:r>
            <a:r>
              <a:rPr lang="en-US" altLang="zh-CN" sz="1600" b="1" dirty="0"/>
              <a:t>;</a:t>
            </a:r>
          </a:p>
          <a:p>
            <a:r>
              <a:rPr lang="en-US" altLang="zh-CN" sz="1600" b="1" dirty="0" smtClean="0"/>
              <a:t>for(</a:t>
            </a:r>
            <a:r>
              <a:rPr lang="en-US" altLang="zh-CN" sz="1600" b="1" dirty="0" err="1" smtClean="0"/>
              <a:t>i</a:t>
            </a:r>
            <a:r>
              <a:rPr lang="en-US" altLang="zh-CN" sz="1600" b="1" dirty="0" smtClean="0"/>
              <a:t>=0,j&lt;100,i</a:t>
            </a:r>
            <a:r>
              <a:rPr lang="en-US" altLang="zh-CN" sz="1600" b="1" dirty="0"/>
              <a:t>++)</a:t>
            </a:r>
          </a:p>
          <a:p>
            <a:r>
              <a:rPr lang="en-US" altLang="zh-CN" sz="1600" b="1" dirty="0" smtClean="0"/>
              <a:t>for(j=0,j&lt;100,j</a:t>
            </a:r>
            <a:r>
              <a:rPr lang="en-US" altLang="zh-CN" sz="1600" b="1" dirty="0"/>
              <a:t>++);</a:t>
            </a:r>
          </a:p>
          <a:p>
            <a:r>
              <a:rPr lang="en-US" altLang="zh-CN" sz="1600" b="1" dirty="0"/>
              <a:t>}</a:t>
            </a:r>
          </a:p>
        </p:txBody>
      </p:sp>
      <p:pic>
        <p:nvPicPr>
          <p:cNvPr id="7" name="图片 6"/>
          <p:cNvPicPr>
            <a:picLocks noChangeAspect="1"/>
          </p:cNvPicPr>
          <p:nvPr/>
        </p:nvPicPr>
        <p:blipFill>
          <a:blip r:embed="rId2"/>
          <a:stretch>
            <a:fillRect/>
          </a:stretch>
        </p:blipFill>
        <p:spPr>
          <a:xfrm>
            <a:off x="179512" y="646204"/>
            <a:ext cx="6840760" cy="3727791"/>
          </a:xfrm>
          <a:prstGeom prst="rect">
            <a:avLst/>
          </a:prstGeom>
        </p:spPr>
      </p:pic>
    </p:spTree>
    <p:extLst>
      <p:ext uri="{BB962C8B-B14F-4D97-AF65-F5344CB8AC3E}">
        <p14:creationId xmlns:p14="http://schemas.microsoft.com/office/powerpoint/2010/main" val="788149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smtClean="0"/>
              <a:t>1</a:t>
            </a:r>
            <a:endParaRPr lang="en-US" altLang="zh-CN"/>
          </a:p>
        </p:txBody>
      </p:sp>
      <p:pic>
        <p:nvPicPr>
          <p:cNvPr id="5" name="图片 4"/>
          <p:cNvPicPr>
            <a:picLocks noChangeAspect="1"/>
          </p:cNvPicPr>
          <p:nvPr/>
        </p:nvPicPr>
        <p:blipFill>
          <a:blip r:embed="rId2"/>
          <a:stretch>
            <a:fillRect/>
          </a:stretch>
        </p:blipFill>
        <p:spPr>
          <a:xfrm>
            <a:off x="179512" y="64994"/>
            <a:ext cx="8073226" cy="6769101"/>
          </a:xfrm>
          <a:prstGeom prst="rect">
            <a:avLst/>
          </a:prstGeom>
        </p:spPr>
      </p:pic>
    </p:spTree>
    <p:extLst>
      <p:ext uri="{BB962C8B-B14F-4D97-AF65-F5344CB8AC3E}">
        <p14:creationId xmlns:p14="http://schemas.microsoft.com/office/powerpoint/2010/main" val="3625493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7"/>
          <p:cNvGraphicFramePr>
            <a:graphicFrameLocks/>
          </p:cNvGraphicFramePr>
          <p:nvPr/>
        </p:nvGraphicFramePr>
        <p:xfrm>
          <a:off x="1042988" y="-109538"/>
          <a:ext cx="76200" cy="190501"/>
        </p:xfrm>
        <a:graphic>
          <a:graphicData uri="http://schemas.openxmlformats.org/presentationml/2006/ole">
            <mc:AlternateContent xmlns:mc="http://schemas.openxmlformats.org/markup-compatibility/2006">
              <mc:Choice xmlns:v="urn:schemas-microsoft-com:vml" Requires="v">
                <p:oleObj spid="_x0000_s46154" r:id="rId4" imgW="76266" imgH="190666" progId="Equation.3">
                  <p:embed/>
                </p:oleObj>
              </mc:Choice>
              <mc:Fallback>
                <p:oleObj r:id="rId4" imgW="76266" imgH="190666"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09538"/>
                        <a:ext cx="76200" cy="1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6" name="Object 6"/>
          <p:cNvGraphicFramePr>
            <a:graphicFrameLocks/>
          </p:cNvGraphicFramePr>
          <p:nvPr/>
        </p:nvGraphicFramePr>
        <p:xfrm>
          <a:off x="1042988" y="-109538"/>
          <a:ext cx="76200" cy="190501"/>
        </p:xfrm>
        <a:graphic>
          <a:graphicData uri="http://schemas.openxmlformats.org/presentationml/2006/ole">
            <mc:AlternateContent xmlns:mc="http://schemas.openxmlformats.org/markup-compatibility/2006">
              <mc:Choice xmlns:v="urn:schemas-microsoft-com:vml" Requires="v">
                <p:oleObj spid="_x0000_s46155" r:id="rId6" imgW="76266" imgH="190666" progId="Equation.3">
                  <p:embed/>
                </p:oleObj>
              </mc:Choice>
              <mc:Fallback>
                <p:oleObj r:id="rId6" imgW="76266" imgH="190666"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09538"/>
                        <a:ext cx="76200" cy="1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7" name="Object 5"/>
          <p:cNvGraphicFramePr>
            <a:graphicFrameLocks/>
          </p:cNvGraphicFramePr>
          <p:nvPr/>
        </p:nvGraphicFramePr>
        <p:xfrm>
          <a:off x="1042988" y="-109538"/>
          <a:ext cx="76200" cy="190501"/>
        </p:xfrm>
        <a:graphic>
          <a:graphicData uri="http://schemas.openxmlformats.org/presentationml/2006/ole">
            <mc:AlternateContent xmlns:mc="http://schemas.openxmlformats.org/markup-compatibility/2006">
              <mc:Choice xmlns:v="urn:schemas-microsoft-com:vml" Requires="v">
                <p:oleObj spid="_x0000_s46156" r:id="rId7" imgW="76266" imgH="190666" progId="Equation.3">
                  <p:embed/>
                </p:oleObj>
              </mc:Choice>
              <mc:Fallback>
                <p:oleObj r:id="rId7" imgW="76266" imgH="190666"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09538"/>
                        <a:ext cx="76200" cy="1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 name="标题 31"/>
          <p:cNvSpPr>
            <a:spLocks noGrp="1"/>
          </p:cNvSpPr>
          <p:nvPr>
            <p:ph type="title"/>
          </p:nvPr>
        </p:nvSpPr>
        <p:spPr/>
        <p:txBody>
          <a:bodyPr/>
          <a:lstStyle/>
          <a:p>
            <a:r>
              <a:rPr lang="zh-CN" altLang="en-US" dirty="0"/>
              <a:t>表</a:t>
            </a:r>
            <a:r>
              <a:rPr lang="en-US" altLang="zh-CN" dirty="0" smtClean="0"/>
              <a:t>4-1  </a:t>
            </a:r>
            <a:r>
              <a:rPr lang="zh-CN" altLang="en-US" dirty="0"/>
              <a:t>七段</a:t>
            </a:r>
            <a:r>
              <a:rPr lang="en-US" altLang="zh-CN" dirty="0"/>
              <a:t>LED</a:t>
            </a:r>
            <a:r>
              <a:rPr lang="zh-CN" altLang="en-US" dirty="0"/>
              <a:t>的段选</a:t>
            </a:r>
            <a:r>
              <a:rPr lang="zh-CN" altLang="en-US" dirty="0" smtClean="0"/>
              <a:t>码</a:t>
            </a:r>
            <a:endParaRPr lang="zh-CN" altLang="en-US" dirty="0"/>
          </a:p>
        </p:txBody>
      </p:sp>
      <p:sp>
        <p:nvSpPr>
          <p:cNvPr id="44039" name="灯片编号占位符 242"/>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DF6635A-C2D7-4FBB-87CE-C3DB70F4CC37}" type="slidenum">
              <a:rPr lang="en-US" altLang="zh-CN" sz="1000">
                <a:solidFill>
                  <a:srgbClr val="000000"/>
                </a:solidFill>
                <a:latin typeface="Franklin Gothic Book" pitchFamily="34" charset="0"/>
                <a:ea typeface="黑体" pitchFamily="49" charset="-122"/>
              </a:rPr>
              <a:pPr>
                <a:spcBef>
                  <a:spcPct val="0"/>
                </a:spcBef>
                <a:buClrTx/>
                <a:buFontTx/>
                <a:buNone/>
              </a:pPr>
              <a:t>4</a:t>
            </a:fld>
            <a:endParaRPr lang="en-US" altLang="zh-CN" sz="1000" dirty="0">
              <a:solidFill>
                <a:srgbClr val="000000"/>
              </a:solidFill>
              <a:latin typeface="Franklin Gothic Book" pitchFamily="34" charset="0"/>
              <a:ea typeface="黑体" pitchFamily="49" charset="-122"/>
            </a:endParaRPr>
          </a:p>
        </p:txBody>
      </p:sp>
      <p:pic>
        <p:nvPicPr>
          <p:cNvPr id="4404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页脚占位符 33"/>
          <p:cNvSpPr>
            <a:spLocks noGrp="1"/>
          </p:cNvSpPr>
          <p:nvPr>
            <p:ph type="ftr" sz="quarter" idx="10"/>
          </p:nvPr>
        </p:nvSpPr>
        <p:spPr/>
        <p:txBody>
          <a:bodyPr/>
          <a:lstStyle/>
          <a:p>
            <a:pPr>
              <a:defRPr/>
            </a:pPr>
            <a:fld id="{3BA7081A-948A-4BC8-9546-D5661DD8BFC5}" type="slidenum">
              <a:rPr lang="en-US" altLang="zh-CN" smtClean="0"/>
              <a:pPr>
                <a:defRPr/>
              </a:pPr>
              <a:t>4</a:t>
            </a:fld>
            <a:endParaRPr lang="en-US" altLang="zh-CN" dirty="0"/>
          </a:p>
        </p:txBody>
      </p:sp>
      <p:pic>
        <p:nvPicPr>
          <p:cNvPr id="45082"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980728"/>
            <a:ext cx="8424935"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66530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187325" y="836613"/>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r>
              <a:rPr lang="en-US" altLang="zh-CN" sz="2400" b="1" dirty="0" smtClean="0">
                <a:latin typeface="Times New Roman" pitchFamily="18" charset="0"/>
              </a:rPr>
              <a:t>        </a:t>
            </a:r>
            <a:endParaRPr lang="zh-CN" altLang="en-US" sz="2400" b="1" dirty="0">
              <a:latin typeface="Times New Roman" pitchFamily="18" charset="0"/>
            </a:endParaRPr>
          </a:p>
        </p:txBody>
      </p:sp>
      <p:sp>
        <p:nvSpPr>
          <p:cNvPr id="3" name="内容占位符 2"/>
          <p:cNvSpPr>
            <a:spLocks noGrp="1"/>
          </p:cNvSpPr>
          <p:nvPr>
            <p:ph idx="1"/>
          </p:nvPr>
        </p:nvSpPr>
        <p:spPr>
          <a:xfrm>
            <a:off x="107628" y="620688"/>
            <a:ext cx="8928744" cy="5184576"/>
          </a:xfrm>
        </p:spPr>
        <p:txBody>
          <a:bodyPr/>
          <a:lstStyle/>
          <a:p>
            <a:pPr lvl="0" indent="0">
              <a:lnSpc>
                <a:spcPct val="90000"/>
              </a:lnSpc>
              <a:defRPr/>
            </a:pPr>
            <a:r>
              <a:rPr lang="zh-CN" altLang="en-US" dirty="0" smtClean="0">
                <a:solidFill>
                  <a:srgbClr val="000000"/>
                </a:solidFill>
              </a:rPr>
              <a:t>        矩阵键盘具体</a:t>
            </a:r>
            <a:r>
              <a:rPr lang="zh-CN" altLang="en-US" dirty="0">
                <a:solidFill>
                  <a:srgbClr val="000000"/>
                </a:solidFill>
              </a:rPr>
              <a:t>的访问方式如下：</a:t>
            </a:r>
            <a:endParaRPr lang="en-US" altLang="zh-CN" dirty="0">
              <a:solidFill>
                <a:srgbClr val="000000"/>
              </a:solidFill>
            </a:endParaRPr>
          </a:p>
          <a:p>
            <a:pPr lvl="0" indent="0">
              <a:lnSpc>
                <a:spcPct val="90000"/>
              </a:lnSpc>
              <a:defRPr/>
            </a:pPr>
            <a:r>
              <a:rPr lang="zh-CN" altLang="en-US" dirty="0" smtClean="0">
                <a:solidFill>
                  <a:srgbClr val="0000CC"/>
                </a:solidFill>
              </a:rPr>
              <a:t>        （</a:t>
            </a:r>
            <a:r>
              <a:rPr lang="en-US" altLang="zh-CN" dirty="0">
                <a:solidFill>
                  <a:srgbClr val="0000CC"/>
                </a:solidFill>
              </a:rPr>
              <a:t>1</a:t>
            </a:r>
            <a:r>
              <a:rPr lang="zh-CN" altLang="en-US" dirty="0">
                <a:solidFill>
                  <a:srgbClr val="0000CC"/>
                </a:solidFill>
              </a:rPr>
              <a:t>）查询工作方式</a:t>
            </a:r>
          </a:p>
          <a:p>
            <a:pPr lvl="0" indent="0">
              <a:lnSpc>
                <a:spcPct val="90000"/>
              </a:lnSpc>
              <a:defRPr/>
            </a:pPr>
            <a:r>
              <a:rPr lang="zh-CN" altLang="en-US" dirty="0">
                <a:solidFill>
                  <a:srgbClr val="000000"/>
                </a:solidFill>
              </a:rPr>
              <a:t>        查询工作方式会使</a:t>
            </a:r>
            <a:r>
              <a:rPr lang="en-US" altLang="zh-CN" dirty="0">
                <a:solidFill>
                  <a:srgbClr val="000000"/>
                </a:solidFill>
              </a:rPr>
              <a:t>CPU</a:t>
            </a:r>
            <a:r>
              <a:rPr lang="zh-CN" altLang="en-US" dirty="0">
                <a:solidFill>
                  <a:srgbClr val="000000"/>
                </a:solidFill>
              </a:rPr>
              <a:t>不停地进行键盘扫描工作，因此降低</a:t>
            </a:r>
            <a:r>
              <a:rPr lang="en-US" altLang="zh-CN" dirty="0">
                <a:solidFill>
                  <a:srgbClr val="000000"/>
                </a:solidFill>
              </a:rPr>
              <a:t>CPU</a:t>
            </a:r>
            <a:r>
              <a:rPr lang="zh-CN" altLang="en-US" dirty="0">
                <a:solidFill>
                  <a:srgbClr val="000000"/>
                </a:solidFill>
              </a:rPr>
              <a:t>的工作效率</a:t>
            </a:r>
            <a:r>
              <a:rPr lang="zh-CN" altLang="en-US" dirty="0" smtClean="0">
                <a:solidFill>
                  <a:srgbClr val="000000"/>
                </a:solidFill>
              </a:rPr>
              <a:t>。</a:t>
            </a:r>
            <a:endParaRPr lang="en-US" altLang="zh-CN" kern="1200" dirty="0" smtClean="0">
              <a:solidFill>
                <a:srgbClr val="0000CC"/>
              </a:solidFill>
              <a:latin typeface="Times New Roman" pitchFamily="18" charset="0"/>
              <a:ea typeface="黑体" pitchFamily="49" charset="-122"/>
            </a:endParaRPr>
          </a:p>
          <a:p>
            <a:pPr lvl="0" eaLnBrk="1" hangingPunct="1">
              <a:spcBef>
                <a:spcPct val="0"/>
              </a:spcBef>
            </a:pPr>
            <a:r>
              <a:rPr lang="zh-CN" altLang="en-US" kern="1200" dirty="0" smtClean="0">
                <a:solidFill>
                  <a:srgbClr val="0000CC"/>
                </a:solidFill>
                <a:latin typeface="Times New Roman" pitchFamily="18" charset="0"/>
                <a:ea typeface="黑体" pitchFamily="49" charset="-122"/>
              </a:rPr>
              <a:t>（</a:t>
            </a:r>
            <a:r>
              <a:rPr lang="en-US" altLang="zh-CN" kern="1200" dirty="0" smtClean="0">
                <a:solidFill>
                  <a:srgbClr val="0000CC"/>
                </a:solidFill>
                <a:latin typeface="Times New Roman" pitchFamily="18" charset="0"/>
                <a:ea typeface="黑体" pitchFamily="49" charset="-122"/>
              </a:rPr>
              <a:t>2</a:t>
            </a:r>
            <a:r>
              <a:rPr lang="zh-CN" altLang="en-US" kern="1200" dirty="0">
                <a:solidFill>
                  <a:srgbClr val="0000CC"/>
                </a:solidFill>
                <a:latin typeface="Times New Roman" pitchFamily="18" charset="0"/>
                <a:ea typeface="黑体" pitchFamily="49" charset="-122"/>
              </a:rPr>
              <a:t>）定时查询方式</a:t>
            </a:r>
            <a:endParaRPr lang="en-US" altLang="zh-CN" kern="1200" dirty="0">
              <a:solidFill>
                <a:srgbClr val="0000CC"/>
              </a:solidFill>
              <a:latin typeface="Times New Roman" pitchFamily="18" charset="0"/>
              <a:ea typeface="黑体" pitchFamily="49" charset="-122"/>
            </a:endParaRPr>
          </a:p>
          <a:p>
            <a:pPr lvl="0" eaLnBrk="1" hangingPunct="1">
              <a:spcBef>
                <a:spcPct val="0"/>
              </a:spcBef>
            </a:pPr>
            <a:r>
              <a:rPr lang="zh-CN" altLang="en-US" kern="1200" dirty="0" smtClean="0">
                <a:solidFill>
                  <a:srgbClr val="000000"/>
                </a:solidFill>
                <a:latin typeface="+mn-ea"/>
              </a:rPr>
              <a:t>在</a:t>
            </a:r>
            <a:r>
              <a:rPr lang="zh-CN" altLang="en-US" kern="1200" dirty="0">
                <a:solidFill>
                  <a:srgbClr val="000000"/>
                </a:solidFill>
                <a:latin typeface="+mn-ea"/>
              </a:rPr>
              <a:t>一定的时间内进行调取查询子程序，这样相对提高了</a:t>
            </a:r>
            <a:r>
              <a:rPr lang="en-US" altLang="zh-CN" kern="1200" dirty="0">
                <a:solidFill>
                  <a:srgbClr val="000000"/>
                </a:solidFill>
                <a:latin typeface="+mn-ea"/>
              </a:rPr>
              <a:t>CPU</a:t>
            </a:r>
            <a:r>
              <a:rPr lang="zh-CN" altLang="en-US" kern="1200" dirty="0">
                <a:solidFill>
                  <a:srgbClr val="000000"/>
                </a:solidFill>
                <a:latin typeface="+mn-ea"/>
              </a:rPr>
              <a:t>工作效率。</a:t>
            </a:r>
            <a:r>
              <a:rPr lang="en-US" altLang="zh-CN" kern="1200" dirty="0">
                <a:solidFill>
                  <a:srgbClr val="000000"/>
                </a:solidFill>
                <a:latin typeface="+mn-ea"/>
              </a:rPr>
              <a:t>    </a:t>
            </a:r>
          </a:p>
          <a:p>
            <a:pPr lvl="0" eaLnBrk="1" hangingPunct="1">
              <a:spcBef>
                <a:spcPct val="0"/>
              </a:spcBef>
            </a:pPr>
            <a:r>
              <a:rPr lang="zh-CN" altLang="en-US" kern="1200" dirty="0" smtClean="0">
                <a:solidFill>
                  <a:srgbClr val="0000CC"/>
                </a:solidFill>
                <a:latin typeface="+mn-ea"/>
              </a:rPr>
              <a:t>（</a:t>
            </a:r>
            <a:r>
              <a:rPr lang="en-US" altLang="zh-CN" kern="1200" dirty="0" smtClean="0">
                <a:solidFill>
                  <a:srgbClr val="0000CC"/>
                </a:solidFill>
                <a:latin typeface="+mn-ea"/>
              </a:rPr>
              <a:t>3</a:t>
            </a:r>
            <a:r>
              <a:rPr lang="zh-CN" altLang="en-US" kern="1200" dirty="0" smtClean="0">
                <a:solidFill>
                  <a:srgbClr val="0000CC"/>
                </a:solidFill>
                <a:latin typeface="+mn-ea"/>
              </a:rPr>
              <a:t>）中断</a:t>
            </a:r>
            <a:r>
              <a:rPr lang="zh-CN" altLang="en-US" kern="1200" dirty="0">
                <a:solidFill>
                  <a:srgbClr val="0000CC"/>
                </a:solidFill>
                <a:latin typeface="+mn-ea"/>
              </a:rPr>
              <a:t>工作方式</a:t>
            </a:r>
          </a:p>
          <a:p>
            <a:pPr lvl="0" eaLnBrk="1" hangingPunct="1">
              <a:spcBef>
                <a:spcPct val="0"/>
              </a:spcBef>
            </a:pPr>
            <a:r>
              <a:rPr lang="zh-CN" altLang="en-US" kern="1200" dirty="0" smtClean="0">
                <a:solidFill>
                  <a:srgbClr val="000000"/>
                </a:solidFill>
                <a:latin typeface="+mn-ea"/>
              </a:rPr>
              <a:t>计算机应用</a:t>
            </a:r>
            <a:r>
              <a:rPr lang="zh-CN" altLang="en-US" kern="1200" dirty="0">
                <a:solidFill>
                  <a:srgbClr val="000000"/>
                </a:solidFill>
                <a:latin typeface="+mn-ea"/>
              </a:rPr>
              <a:t>系统工作时，并不经常需要键输入。但无论是查询工作方式还是定时扫描工作方式，</a:t>
            </a:r>
            <a:r>
              <a:rPr lang="en-US" altLang="zh-CN" kern="1200" dirty="0">
                <a:solidFill>
                  <a:srgbClr val="000000"/>
                </a:solidFill>
                <a:latin typeface="+mn-ea"/>
              </a:rPr>
              <a:t>CPU</a:t>
            </a:r>
            <a:r>
              <a:rPr lang="zh-CN" altLang="en-US" kern="1200" dirty="0">
                <a:solidFill>
                  <a:srgbClr val="000000"/>
                </a:solidFill>
                <a:latin typeface="+mn-ea"/>
              </a:rPr>
              <a:t>经常处于空扫描状态。为了提高</a:t>
            </a:r>
            <a:r>
              <a:rPr lang="en-US" altLang="zh-CN" kern="1200" dirty="0">
                <a:solidFill>
                  <a:srgbClr val="000000"/>
                </a:solidFill>
                <a:latin typeface="+mn-ea"/>
              </a:rPr>
              <a:t>CPU</a:t>
            </a:r>
            <a:r>
              <a:rPr lang="zh-CN" altLang="en-US" kern="1200" dirty="0">
                <a:solidFill>
                  <a:srgbClr val="000000"/>
                </a:solidFill>
                <a:latin typeface="+mn-ea"/>
              </a:rPr>
              <a:t>的效率，可采用中断工作方式。</a:t>
            </a:r>
            <a:endParaRPr lang="en-US" altLang="zh-CN" kern="1200" dirty="0">
              <a:solidFill>
                <a:srgbClr val="000000"/>
              </a:solidFill>
              <a:latin typeface="+mn-ea"/>
            </a:endParaRPr>
          </a:p>
          <a:p>
            <a:pPr lvl="0" eaLnBrk="1" hangingPunct="1">
              <a:spcBef>
                <a:spcPct val="0"/>
              </a:spcBef>
            </a:pPr>
            <a:r>
              <a:rPr lang="zh-CN" altLang="en-US" kern="1200" dirty="0" smtClean="0">
                <a:solidFill>
                  <a:srgbClr val="000000"/>
                </a:solidFill>
                <a:latin typeface="+mn-ea"/>
              </a:rPr>
              <a:t>这种</a:t>
            </a:r>
            <a:r>
              <a:rPr lang="zh-CN" altLang="en-US" kern="1200" dirty="0">
                <a:solidFill>
                  <a:srgbClr val="000000"/>
                </a:solidFill>
                <a:latin typeface="+mn-ea"/>
              </a:rPr>
              <a:t>工作方式是当键盘上有键按下时，向</a:t>
            </a:r>
            <a:r>
              <a:rPr lang="en-US" altLang="zh-CN" kern="1200" dirty="0">
                <a:solidFill>
                  <a:srgbClr val="000000"/>
                </a:solidFill>
                <a:latin typeface="+mn-ea"/>
              </a:rPr>
              <a:t>CPU</a:t>
            </a:r>
            <a:r>
              <a:rPr lang="zh-CN" altLang="en-US" kern="1200" dirty="0">
                <a:solidFill>
                  <a:srgbClr val="000000"/>
                </a:solidFill>
                <a:latin typeface="+mn-ea"/>
              </a:rPr>
              <a:t>发一个中断请求信号，类似图</a:t>
            </a:r>
            <a:r>
              <a:rPr lang="en-US" altLang="zh-CN" kern="1200" dirty="0" smtClean="0">
                <a:solidFill>
                  <a:srgbClr val="000000"/>
                </a:solidFill>
                <a:latin typeface="+mn-ea"/>
              </a:rPr>
              <a:t>4-14</a:t>
            </a:r>
            <a:r>
              <a:rPr lang="zh-CN" altLang="en-US" kern="1200" dirty="0" smtClean="0">
                <a:solidFill>
                  <a:srgbClr val="000000"/>
                </a:solidFill>
                <a:latin typeface="+mn-ea"/>
              </a:rPr>
              <a:t>（</a:t>
            </a:r>
            <a:r>
              <a:rPr lang="en-US" altLang="zh-CN" kern="1200" dirty="0" smtClean="0">
                <a:solidFill>
                  <a:srgbClr val="000000"/>
                </a:solidFill>
                <a:latin typeface="+mn-ea"/>
              </a:rPr>
              <a:t>a</a:t>
            </a:r>
            <a:r>
              <a:rPr lang="zh-CN" altLang="en-US" kern="1200" dirty="0" smtClean="0">
                <a:solidFill>
                  <a:srgbClr val="000000"/>
                </a:solidFill>
                <a:latin typeface="+mn-ea"/>
              </a:rPr>
              <a:t>）所</a:t>
            </a:r>
            <a:r>
              <a:rPr lang="zh-CN" altLang="en-US" kern="1200" dirty="0">
                <a:solidFill>
                  <a:srgbClr val="000000"/>
                </a:solidFill>
                <a:latin typeface="+mn-ea"/>
              </a:rPr>
              <a:t>示。</a:t>
            </a:r>
            <a:r>
              <a:rPr lang="en-US" altLang="zh-CN" kern="1200" dirty="0">
                <a:solidFill>
                  <a:srgbClr val="000000"/>
                </a:solidFill>
                <a:latin typeface="+mn-ea"/>
              </a:rPr>
              <a:t>CPU</a:t>
            </a:r>
            <a:r>
              <a:rPr lang="zh-CN" altLang="en-US" kern="1200" dirty="0">
                <a:solidFill>
                  <a:srgbClr val="000000"/>
                </a:solidFill>
                <a:latin typeface="+mn-ea"/>
              </a:rPr>
              <a:t>响应中断后，在中断服务程序中扫描键盘，执行键功能程序</a:t>
            </a:r>
            <a:r>
              <a:rPr lang="zh-CN" altLang="en-US" kern="1200" dirty="0" smtClean="0">
                <a:solidFill>
                  <a:srgbClr val="000000"/>
                </a:solidFill>
                <a:latin typeface="+mn-ea"/>
              </a:rPr>
              <a:t>。</a:t>
            </a:r>
            <a:endParaRPr lang="en-US" altLang="zh-CN" kern="1200" dirty="0" smtClean="0">
              <a:solidFill>
                <a:srgbClr val="000000"/>
              </a:solidFill>
              <a:latin typeface="+mn-ea"/>
            </a:endParaRPr>
          </a:p>
          <a:p>
            <a:pPr lvl="0" eaLnBrk="1" hangingPunct="1">
              <a:spcBef>
                <a:spcPct val="0"/>
              </a:spcBef>
            </a:pPr>
            <a:r>
              <a:rPr lang="zh-CN" altLang="en-US" kern="1200" dirty="0" smtClean="0">
                <a:solidFill>
                  <a:srgbClr val="0000CC"/>
                </a:solidFill>
                <a:latin typeface="+mn-ea"/>
              </a:rPr>
              <a:t>相关编程在实验课中完成。</a:t>
            </a:r>
            <a:endParaRPr lang="en-US" altLang="zh-CN" kern="1200" dirty="0">
              <a:solidFill>
                <a:srgbClr val="0000CC"/>
              </a:solidFill>
              <a:latin typeface="+mn-ea"/>
            </a:endParaRPr>
          </a:p>
          <a:p>
            <a:endParaRPr lang="zh-CN" altLang="en-US" dirty="0">
              <a:latin typeface="+mn-ea"/>
            </a:endParaRPr>
          </a:p>
        </p:txBody>
      </p:sp>
      <p:sp>
        <p:nvSpPr>
          <p:cNvPr id="41987"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CF1ABBB-05B7-46E2-9685-25B6DCB7EE30}" type="slidenum">
              <a:rPr lang="en-US" altLang="zh-CN" sz="1000">
                <a:latin typeface="Franklin Gothic Book" pitchFamily="34" charset="0"/>
                <a:ea typeface="黑体" pitchFamily="49" charset="-122"/>
              </a:rPr>
              <a:pPr>
                <a:spcBef>
                  <a:spcPct val="0"/>
                </a:spcBef>
                <a:buClrTx/>
                <a:buFontTx/>
                <a:buNone/>
              </a:pPr>
              <a:t>40</a:t>
            </a:fld>
            <a:endParaRPr lang="en-US" altLang="zh-CN" sz="1000">
              <a:latin typeface="Franklin Gothic Book" pitchFamily="34" charset="0"/>
              <a:ea typeface="黑体" pitchFamily="49" charset="-122"/>
            </a:endParaRPr>
          </a:p>
        </p:txBody>
      </p:sp>
      <p:pic>
        <p:nvPicPr>
          <p:cNvPr id="419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224999A5-D038-4148-AD09-42C920B7338D}" type="slidenum">
              <a:rPr lang="en-US" altLang="zh-CN" smtClean="0"/>
              <a:t>40</a:t>
            </a:fld>
            <a:endParaRPr lang="en-US" altLang="zh-CN"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r>
              <a:rPr lang="en-US" altLang="zh-CN" sz="3200" dirty="0">
                <a:solidFill>
                  <a:srgbClr val="C00000"/>
                </a:solidFill>
                <a:latin typeface="宋体" panose="02010600030101010101" pitchFamily="2" charset="-122"/>
              </a:rPr>
              <a:t>4.3  </a:t>
            </a:r>
            <a:r>
              <a:rPr lang="zh-CN" altLang="en-US" sz="3200" dirty="0">
                <a:solidFill>
                  <a:srgbClr val="C00000"/>
                </a:solidFill>
                <a:latin typeface="宋体" panose="02010600030101010101" pitchFamily="2" charset="-122"/>
              </a:rPr>
              <a:t>系统</a:t>
            </a:r>
            <a:r>
              <a:rPr lang="en-US" altLang="zh-CN" sz="3200" dirty="0">
                <a:solidFill>
                  <a:srgbClr val="C00000"/>
                </a:solidFill>
                <a:latin typeface="宋体" panose="02010600030101010101" pitchFamily="2" charset="-122"/>
              </a:rPr>
              <a:t>I/O</a:t>
            </a:r>
            <a:r>
              <a:rPr lang="zh-CN" altLang="en-US" sz="3200" dirty="0">
                <a:solidFill>
                  <a:srgbClr val="C00000"/>
                </a:solidFill>
                <a:latin typeface="宋体" panose="02010600030101010101" pitchFamily="2" charset="-122"/>
              </a:rPr>
              <a:t>接口的扩展设计 </a:t>
            </a:r>
            <a:endParaRPr lang="zh-CN" altLang="en-US" dirty="0">
              <a:solidFill>
                <a:srgbClr val="990000"/>
              </a:solidFill>
            </a:endParaRPr>
          </a:p>
        </p:txBody>
      </p:sp>
      <p:sp>
        <p:nvSpPr>
          <p:cNvPr id="3" name="内容占位符 2"/>
          <p:cNvSpPr>
            <a:spLocks noGrp="1"/>
          </p:cNvSpPr>
          <p:nvPr>
            <p:ph idx="1"/>
          </p:nvPr>
        </p:nvSpPr>
        <p:spPr/>
        <p:txBody>
          <a:bodyPr/>
          <a:lstStyle/>
          <a:p>
            <a:pPr lvl="0" eaLnBrk="1" hangingPunct="1">
              <a:lnSpc>
                <a:spcPct val="110000"/>
              </a:lnSpc>
              <a:spcBef>
                <a:spcPct val="0"/>
              </a:spcBef>
              <a:defRPr/>
            </a:pPr>
            <a:r>
              <a:rPr lang="en-US" altLang="zh-CN" dirty="0">
                <a:solidFill>
                  <a:srgbClr val="FF0000"/>
                </a:solidFill>
                <a:latin typeface="宋体" panose="02010600030101010101" pitchFamily="2" charset="-122"/>
              </a:rPr>
              <a:t>4.3.1 </a:t>
            </a:r>
            <a:r>
              <a:rPr lang="zh-CN" altLang="en-US" dirty="0" smtClean="0">
                <a:solidFill>
                  <a:srgbClr val="C00000"/>
                </a:solidFill>
                <a:latin typeface="宋体" panose="02010600030101010101" pitchFamily="2" charset="-122"/>
              </a:rPr>
              <a:t>概述</a:t>
            </a:r>
            <a:endParaRPr lang="en-US" altLang="zh-CN" dirty="0" smtClean="0">
              <a:solidFill>
                <a:srgbClr val="C00000"/>
              </a:solidFill>
              <a:latin typeface="宋体" panose="02010600030101010101" pitchFamily="2" charset="-122"/>
            </a:endParaRPr>
          </a:p>
          <a:p>
            <a:pPr lvl="0" eaLnBrk="1" hangingPunct="1">
              <a:lnSpc>
                <a:spcPct val="110000"/>
              </a:lnSpc>
              <a:spcBef>
                <a:spcPct val="0"/>
              </a:spcBef>
              <a:defRPr/>
            </a:pPr>
            <a:r>
              <a:rPr lang="en-US" altLang="zh-CN" dirty="0">
                <a:solidFill>
                  <a:srgbClr val="9900FF"/>
                </a:solidFill>
                <a:latin typeface="宋体" panose="02010600030101010101" pitchFamily="2" charset="-122"/>
              </a:rPr>
              <a:t>1</a:t>
            </a:r>
            <a:r>
              <a:rPr lang="zh-CN" altLang="en-US" dirty="0" smtClean="0">
                <a:solidFill>
                  <a:srgbClr val="9900FF"/>
                </a:solidFill>
                <a:latin typeface="宋体" panose="02010600030101010101" pitchFamily="2" charset="-122"/>
              </a:rPr>
              <a:t>．</a:t>
            </a:r>
            <a:r>
              <a:rPr lang="en-US" altLang="zh-CN" dirty="0" smtClean="0">
                <a:solidFill>
                  <a:srgbClr val="9900FF"/>
                </a:solidFill>
                <a:latin typeface="宋体" panose="02010600030101010101" pitchFamily="2" charset="-122"/>
              </a:rPr>
              <a:t>I/O</a:t>
            </a:r>
            <a:r>
              <a:rPr lang="zh-CN" altLang="en-US" dirty="0" smtClean="0">
                <a:solidFill>
                  <a:srgbClr val="9900FF"/>
                </a:solidFill>
                <a:latin typeface="宋体" panose="02010600030101010101" pitchFamily="2" charset="-122"/>
              </a:rPr>
              <a:t>端口</a:t>
            </a:r>
            <a:r>
              <a:rPr lang="zh-CN" altLang="en-US" dirty="0">
                <a:solidFill>
                  <a:srgbClr val="9900FF"/>
                </a:solidFill>
                <a:latin typeface="宋体" panose="02010600030101010101" pitchFamily="2" charset="-122"/>
              </a:rPr>
              <a:t>的编址</a:t>
            </a:r>
          </a:p>
          <a:p>
            <a:pPr lvl="0" eaLnBrk="1" hangingPunct="1">
              <a:lnSpc>
                <a:spcPct val="110000"/>
              </a:lnSpc>
              <a:spcBef>
                <a:spcPct val="0"/>
              </a:spcBef>
              <a:defRPr/>
            </a:pPr>
            <a:r>
              <a:rPr lang="en-US" altLang="zh-CN" dirty="0" smtClean="0">
                <a:solidFill>
                  <a:schemeClr val="accent2"/>
                </a:solidFill>
                <a:latin typeface="宋体" panose="02010600030101010101" pitchFamily="2" charset="-122"/>
              </a:rPr>
              <a:t>I/O</a:t>
            </a:r>
            <a:r>
              <a:rPr lang="zh-CN" altLang="en-US" dirty="0" smtClean="0">
                <a:solidFill>
                  <a:schemeClr val="accent2"/>
                </a:solidFill>
                <a:latin typeface="宋体" panose="02010600030101010101" pitchFamily="2" charset="-122"/>
              </a:rPr>
              <a:t>接口</a:t>
            </a:r>
            <a:r>
              <a:rPr lang="zh-CN" altLang="en-US" dirty="0" smtClean="0">
                <a:latin typeface="宋体" panose="02010600030101010101" pitchFamily="2" charset="-122"/>
              </a:rPr>
              <a:t>是单片机</a:t>
            </a:r>
            <a:r>
              <a:rPr lang="zh-CN" altLang="en-US" dirty="0">
                <a:latin typeface="宋体" panose="02010600030101010101" pitchFamily="2" charset="-122"/>
              </a:rPr>
              <a:t>与外设间的连接电路的总称</a:t>
            </a:r>
            <a:r>
              <a:rPr lang="zh-CN" altLang="en-US" dirty="0" smtClean="0">
                <a:latin typeface="宋体" panose="02010600030101010101" pitchFamily="2" charset="-122"/>
              </a:rPr>
              <a:t>。</a:t>
            </a:r>
            <a:r>
              <a:rPr lang="en-US" altLang="zh-CN" dirty="0" smtClean="0">
                <a:solidFill>
                  <a:schemeClr val="accent2"/>
                </a:solidFill>
                <a:latin typeface="宋体" panose="02010600030101010101" pitchFamily="2" charset="-122"/>
              </a:rPr>
              <a:t>I/O</a:t>
            </a:r>
            <a:r>
              <a:rPr lang="zh-CN" altLang="en-US" dirty="0" smtClean="0">
                <a:solidFill>
                  <a:schemeClr val="accent2"/>
                </a:solidFill>
                <a:latin typeface="宋体" panose="02010600030101010101" pitchFamily="2" charset="-122"/>
              </a:rPr>
              <a:t>端口</a:t>
            </a:r>
            <a:r>
              <a:rPr lang="zh-CN" altLang="en-US" dirty="0" smtClean="0">
                <a:latin typeface="宋体" panose="02010600030101010101" pitchFamily="2" charset="-122"/>
              </a:rPr>
              <a:t>是</a:t>
            </a:r>
            <a:r>
              <a:rPr lang="zh-CN" altLang="en-US" dirty="0">
                <a:latin typeface="宋体" panose="02010600030101010101" pitchFamily="2" charset="-122"/>
              </a:rPr>
              <a:t>指</a:t>
            </a:r>
            <a:r>
              <a:rPr lang="en-US" altLang="zh-CN" dirty="0">
                <a:latin typeface="宋体" panose="02010600030101010101" pitchFamily="2" charset="-122"/>
              </a:rPr>
              <a:t>I/O</a:t>
            </a:r>
            <a:r>
              <a:rPr lang="zh-CN" altLang="en-US" dirty="0" smtClean="0">
                <a:latin typeface="宋体" panose="02010600030101010101" pitchFamily="2" charset="-122"/>
              </a:rPr>
              <a:t>接口电路</a:t>
            </a:r>
            <a:r>
              <a:rPr lang="zh-CN" altLang="en-US" dirty="0">
                <a:latin typeface="宋体" panose="02010600030101010101" pitchFamily="2" charset="-122"/>
              </a:rPr>
              <a:t>中具有单元地址的寄存器或缓冲器。一个</a:t>
            </a:r>
            <a:r>
              <a:rPr lang="en-US" altLang="zh-CN" dirty="0" smtClean="0">
                <a:latin typeface="宋体" panose="02010600030101010101" pitchFamily="2" charset="-122"/>
              </a:rPr>
              <a:t>I/O</a:t>
            </a:r>
            <a:r>
              <a:rPr lang="zh-CN" altLang="en-US" dirty="0" smtClean="0">
                <a:latin typeface="宋体" panose="02010600030101010101" pitchFamily="2" charset="-122"/>
              </a:rPr>
              <a:t>接口芯片可以</a:t>
            </a:r>
            <a:r>
              <a:rPr lang="zh-CN" altLang="en-US" dirty="0">
                <a:latin typeface="宋体" panose="02010600030101010101" pitchFamily="2" charset="-122"/>
              </a:rPr>
              <a:t>有多个</a:t>
            </a:r>
            <a:r>
              <a:rPr lang="en-US" altLang="zh-CN" dirty="0">
                <a:latin typeface="宋体" panose="02010600030101010101" pitchFamily="2" charset="-122"/>
              </a:rPr>
              <a:t>I/O</a:t>
            </a:r>
            <a:r>
              <a:rPr lang="zh-CN" altLang="en-US" dirty="0" smtClean="0">
                <a:latin typeface="宋体" panose="02010600030101010101" pitchFamily="2" charset="-122"/>
              </a:rPr>
              <a:t>端口，</a:t>
            </a:r>
            <a:r>
              <a:rPr lang="zh-CN" altLang="en-US" dirty="0">
                <a:latin typeface="宋体" panose="02010600030101010101" pitchFamily="2" charset="-122"/>
              </a:rPr>
              <a:t>传送数据的端口称为数据</a:t>
            </a:r>
            <a:r>
              <a:rPr lang="zh-CN" altLang="en-US" dirty="0" smtClean="0">
                <a:latin typeface="宋体" panose="02010600030101010101" pitchFamily="2" charset="-122"/>
              </a:rPr>
              <a:t>口，传送</a:t>
            </a:r>
            <a:r>
              <a:rPr lang="zh-CN" altLang="en-US" dirty="0">
                <a:latin typeface="宋体" panose="02010600030101010101" pitchFamily="2" charset="-122"/>
              </a:rPr>
              <a:t>命令的</a:t>
            </a:r>
            <a:r>
              <a:rPr lang="zh-CN" altLang="en-US" dirty="0" smtClean="0">
                <a:latin typeface="宋体" panose="02010600030101010101" pitchFamily="2" charset="-122"/>
              </a:rPr>
              <a:t>端口称为</a:t>
            </a:r>
            <a:r>
              <a:rPr lang="zh-CN" altLang="en-US" dirty="0">
                <a:latin typeface="宋体" panose="02010600030101010101" pitchFamily="2" charset="-122"/>
              </a:rPr>
              <a:t>命令</a:t>
            </a:r>
            <a:r>
              <a:rPr lang="zh-CN" altLang="en-US" dirty="0" smtClean="0">
                <a:latin typeface="宋体" panose="02010600030101010101" pitchFamily="2" charset="-122"/>
              </a:rPr>
              <a:t>口，传送</a:t>
            </a:r>
            <a:r>
              <a:rPr lang="zh-CN" altLang="en-US" dirty="0">
                <a:latin typeface="宋体" panose="02010600030101010101" pitchFamily="2" charset="-122"/>
              </a:rPr>
              <a:t>状态的</a:t>
            </a:r>
            <a:r>
              <a:rPr lang="zh-CN" altLang="en-US" dirty="0" smtClean="0">
                <a:latin typeface="宋体" panose="02010600030101010101" pitchFamily="2" charset="-122"/>
              </a:rPr>
              <a:t>端口称为</a:t>
            </a:r>
            <a:r>
              <a:rPr lang="zh-CN" altLang="en-US" dirty="0">
                <a:latin typeface="宋体" panose="02010600030101010101" pitchFamily="2" charset="-122"/>
              </a:rPr>
              <a:t>状态</a:t>
            </a:r>
            <a:r>
              <a:rPr lang="zh-CN" altLang="en-US" dirty="0" smtClean="0">
                <a:latin typeface="宋体" panose="02010600030101010101" pitchFamily="2" charset="-122"/>
              </a:rPr>
              <a:t>口，如图</a:t>
            </a:r>
            <a:r>
              <a:rPr lang="en-US" altLang="zh-CN" dirty="0" smtClean="0">
                <a:latin typeface="宋体" panose="02010600030101010101" pitchFamily="2" charset="-122"/>
              </a:rPr>
              <a:t>16</a:t>
            </a:r>
            <a:r>
              <a:rPr lang="zh-CN" altLang="en-US" dirty="0" smtClean="0">
                <a:latin typeface="宋体" panose="02010600030101010101" pitchFamily="2" charset="-122"/>
              </a:rPr>
              <a:t>所示。</a:t>
            </a:r>
            <a:endParaRPr lang="zh-CN" altLang="en-US" dirty="0">
              <a:latin typeface="宋体" panose="02010600030101010101" pitchFamily="2" charset="-122"/>
            </a:endParaRPr>
          </a:p>
        </p:txBody>
      </p:sp>
      <p:sp>
        <p:nvSpPr>
          <p:cNvPr id="4" name="页脚占位符 3"/>
          <p:cNvSpPr>
            <a:spLocks noGrp="1"/>
          </p:cNvSpPr>
          <p:nvPr>
            <p:ph type="ftr" sz="quarter" idx="10"/>
          </p:nvPr>
        </p:nvSpPr>
        <p:spPr/>
        <p:txBody>
          <a:bodyPr/>
          <a:lstStyle/>
          <a:p>
            <a:pPr>
              <a:defRPr/>
            </a:pPr>
            <a:fld id="{4E5F6712-ED91-4CFD-9422-DD1D94951A97}" type="slidenum">
              <a:rPr lang="en-US" altLang="zh-CN" smtClean="0"/>
              <a:t>41</a:t>
            </a:fld>
            <a:endParaRPr lang="en-US" altLang="zh-CN" dirty="0"/>
          </a:p>
        </p:txBody>
      </p:sp>
      <p:pic>
        <p:nvPicPr>
          <p:cNvPr id="5" name="Picture 8"/>
          <p:cNvPicPr>
            <a:picLocks noChangeAspect="1" noChangeArrowheads="1"/>
          </p:cNvPicPr>
          <p:nvPr/>
        </p:nvPicPr>
        <p:blipFill>
          <a:blip r:embed="rId2">
            <a:duotone>
              <a:prstClr val="black"/>
              <a:srgbClr val="D9C3A5">
                <a:tint val="50000"/>
                <a:satMod val="180000"/>
              </a:srgbClr>
            </a:duotone>
          </a:blip>
          <a:srcRect/>
          <a:stretch>
            <a:fillRect/>
          </a:stretch>
        </p:blipFill>
        <p:spPr bwMode="auto">
          <a:xfrm>
            <a:off x="467544" y="3573016"/>
            <a:ext cx="8096250" cy="2790453"/>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175750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a:t>每个</a:t>
            </a:r>
            <a:r>
              <a:rPr lang="en-US" altLang="zh-CN" dirty="0"/>
              <a:t>I/O</a:t>
            </a:r>
            <a:r>
              <a:rPr lang="zh-CN" altLang="en-US" dirty="0"/>
              <a:t>接口中的端口都要有地址，以便单片机对端口进行读／写，与外设交换信息。</a:t>
            </a:r>
            <a:r>
              <a:rPr lang="zh-CN" altLang="en-US" dirty="0">
                <a:solidFill>
                  <a:schemeClr val="accent2"/>
                </a:solidFill>
              </a:rPr>
              <a:t>常用的</a:t>
            </a:r>
            <a:r>
              <a:rPr lang="en-US" altLang="zh-CN" dirty="0">
                <a:solidFill>
                  <a:schemeClr val="accent2"/>
                </a:solidFill>
              </a:rPr>
              <a:t>I/O</a:t>
            </a:r>
            <a:r>
              <a:rPr lang="zh-CN" altLang="en-US" dirty="0">
                <a:solidFill>
                  <a:schemeClr val="accent2"/>
                </a:solidFill>
              </a:rPr>
              <a:t>端口编址有两种方式：</a:t>
            </a:r>
          </a:p>
          <a:p>
            <a:r>
              <a:rPr lang="en-US" altLang="zh-CN" dirty="0"/>
              <a:t>(1)</a:t>
            </a:r>
            <a:r>
              <a:rPr lang="zh-CN" altLang="en-US" dirty="0">
                <a:solidFill>
                  <a:schemeClr val="accent2"/>
                </a:solidFill>
              </a:rPr>
              <a:t>独立编址方式</a:t>
            </a:r>
            <a:r>
              <a:rPr lang="zh-CN" altLang="en-US" dirty="0"/>
              <a:t>。就是</a:t>
            </a:r>
            <a:r>
              <a:rPr lang="en-US" altLang="zh-CN" dirty="0"/>
              <a:t>I/O</a:t>
            </a:r>
            <a:r>
              <a:rPr lang="zh-CN" altLang="en-US" dirty="0"/>
              <a:t>端口地址空间和存储器地址空间分开编址。其优点是两个地址空间相互独守，界限分明。但是需要设置一套专门的读／写</a:t>
            </a:r>
            <a:r>
              <a:rPr lang="en-US" altLang="zh-CN" dirty="0"/>
              <a:t>I/O</a:t>
            </a:r>
            <a:r>
              <a:rPr lang="zh-CN" altLang="en-US" dirty="0"/>
              <a:t>端口的指令和控制信号。</a:t>
            </a:r>
          </a:p>
          <a:p>
            <a:r>
              <a:rPr lang="en-US" altLang="zh-CN" dirty="0"/>
              <a:t>(2)</a:t>
            </a:r>
            <a:r>
              <a:rPr lang="zh-CN" altLang="en-US" dirty="0">
                <a:solidFill>
                  <a:schemeClr val="accent2"/>
                </a:solidFill>
              </a:rPr>
              <a:t>统一编址方式</a:t>
            </a:r>
            <a:r>
              <a:rPr lang="zh-CN" altLang="en-US" dirty="0" smtClean="0"/>
              <a:t>。把</a:t>
            </a:r>
            <a:r>
              <a:rPr lang="en-US" altLang="zh-CN" dirty="0"/>
              <a:t>1/0</a:t>
            </a:r>
            <a:r>
              <a:rPr lang="zh-CN" altLang="en-US" dirty="0"/>
              <a:t>端口与数据存储器单元同等对待，即每一接口芯片中的寄存器（端口）都相当于一个</a:t>
            </a:r>
            <a:r>
              <a:rPr lang="en-US" altLang="zh-CN" dirty="0"/>
              <a:t>RAM</a:t>
            </a:r>
            <a:r>
              <a:rPr lang="zh-CN" altLang="en-US" dirty="0"/>
              <a:t>单元对待</a:t>
            </a:r>
            <a:r>
              <a:rPr lang="zh-CN" altLang="en-US" dirty="0" smtClean="0"/>
              <a:t>。 </a:t>
            </a:r>
            <a:endParaRPr lang="en-US" altLang="zh-CN" dirty="0" smtClean="0"/>
          </a:p>
          <a:p>
            <a:r>
              <a:rPr lang="en-US" altLang="zh-CN" dirty="0" smtClean="0">
                <a:solidFill>
                  <a:schemeClr val="accent2"/>
                </a:solidFill>
              </a:rPr>
              <a:t>51</a:t>
            </a:r>
            <a:r>
              <a:rPr lang="zh-CN" altLang="en-US" dirty="0">
                <a:solidFill>
                  <a:schemeClr val="accent2"/>
                </a:solidFill>
              </a:rPr>
              <a:t>单片机</a:t>
            </a:r>
            <a:r>
              <a:rPr lang="zh-CN" altLang="en-US" dirty="0" smtClean="0">
                <a:solidFill>
                  <a:schemeClr val="accent2"/>
                </a:solidFill>
              </a:rPr>
              <a:t>使用统一编址</a:t>
            </a:r>
            <a:r>
              <a:rPr lang="zh-CN" altLang="en-US" dirty="0">
                <a:solidFill>
                  <a:schemeClr val="accent2"/>
                </a:solidFill>
              </a:rPr>
              <a:t>方式</a:t>
            </a:r>
            <a:r>
              <a:rPr lang="zh-CN" altLang="en-US" dirty="0"/>
              <a:t>，</a:t>
            </a:r>
            <a:r>
              <a:rPr lang="zh-CN" altLang="en-US" dirty="0" smtClean="0"/>
              <a:t>因此外部</a:t>
            </a:r>
            <a:r>
              <a:rPr lang="zh-CN" altLang="en-US" dirty="0"/>
              <a:t>数据</a:t>
            </a:r>
            <a:r>
              <a:rPr lang="zh-CN" altLang="en-US" dirty="0" smtClean="0"/>
              <a:t>存储器空间也</a:t>
            </a:r>
            <a:r>
              <a:rPr lang="zh-CN" altLang="en-US" dirty="0"/>
              <a:t>包括</a:t>
            </a:r>
            <a:r>
              <a:rPr lang="en-US" altLang="zh-CN" dirty="0"/>
              <a:t>I/O</a:t>
            </a:r>
            <a:r>
              <a:rPr lang="zh-CN" altLang="en-US" dirty="0" smtClean="0"/>
              <a:t>端口在内。</a:t>
            </a:r>
            <a:r>
              <a:rPr lang="zh-CN" altLang="en-US" dirty="0" smtClean="0">
                <a:solidFill>
                  <a:schemeClr val="accent2"/>
                </a:solidFill>
              </a:rPr>
              <a:t>统一</a:t>
            </a:r>
            <a:r>
              <a:rPr lang="zh-CN" altLang="en-US" dirty="0">
                <a:solidFill>
                  <a:schemeClr val="accent2"/>
                </a:solidFill>
              </a:rPr>
              <a:t>编址方式的</a:t>
            </a:r>
            <a:r>
              <a:rPr lang="zh-CN" altLang="en-US" dirty="0" smtClean="0">
                <a:solidFill>
                  <a:schemeClr val="accent2"/>
                </a:solidFill>
              </a:rPr>
              <a:t>优点</a:t>
            </a:r>
            <a:r>
              <a:rPr lang="zh-CN" altLang="en-US" dirty="0" smtClean="0"/>
              <a:t>是不</a:t>
            </a:r>
            <a:r>
              <a:rPr lang="zh-CN" altLang="en-US" dirty="0"/>
              <a:t>需要专门的</a:t>
            </a:r>
            <a:r>
              <a:rPr lang="en-US" altLang="zh-CN" dirty="0"/>
              <a:t>I/O</a:t>
            </a:r>
            <a:r>
              <a:rPr lang="zh-CN" altLang="en-US" dirty="0"/>
              <a:t>指令，直接使用访问数据存储器的指令</a:t>
            </a:r>
            <a:r>
              <a:rPr lang="zh-CN" altLang="en-US" dirty="0" smtClean="0"/>
              <a:t>进行</a:t>
            </a:r>
            <a:r>
              <a:rPr lang="en-US" altLang="zh-CN" dirty="0" smtClean="0"/>
              <a:t>I/O</a:t>
            </a:r>
            <a:r>
              <a:rPr lang="zh-CN" altLang="en-US" dirty="0" smtClean="0"/>
              <a:t>读</a:t>
            </a:r>
            <a:r>
              <a:rPr lang="en-US" altLang="zh-CN" dirty="0" smtClean="0"/>
              <a:t>\</a:t>
            </a:r>
            <a:r>
              <a:rPr lang="zh-CN" altLang="en-US" dirty="0" smtClean="0"/>
              <a:t>写</a:t>
            </a:r>
            <a:r>
              <a:rPr lang="zh-CN" altLang="en-US" dirty="0"/>
              <a:t>操作，简单、</a:t>
            </a:r>
            <a:r>
              <a:rPr lang="zh-CN" altLang="en-US" dirty="0" smtClean="0"/>
              <a:t>方便。但是</a:t>
            </a:r>
            <a:r>
              <a:rPr lang="zh-CN" altLang="en-US" dirty="0"/>
              <a:t>需要把外部数据存储器空间中的数据存储器的单元地址</a:t>
            </a:r>
            <a:r>
              <a:rPr lang="zh-CN" altLang="en-US" dirty="0" smtClean="0"/>
              <a:t>与</a:t>
            </a:r>
            <a:r>
              <a:rPr lang="en-US" altLang="zh-CN" dirty="0" smtClean="0"/>
              <a:t>I/O</a:t>
            </a:r>
            <a:r>
              <a:rPr lang="zh-CN" altLang="en-US" dirty="0"/>
              <a:t>端口所占的地址划分清楚，避免发生数据冲突。</a:t>
            </a:r>
          </a:p>
        </p:txBody>
      </p:sp>
      <p:sp>
        <p:nvSpPr>
          <p:cNvPr id="4" name="页脚占位符 3"/>
          <p:cNvSpPr>
            <a:spLocks noGrp="1"/>
          </p:cNvSpPr>
          <p:nvPr>
            <p:ph type="ftr" sz="quarter" idx="10"/>
          </p:nvPr>
        </p:nvSpPr>
        <p:spPr/>
        <p:txBody>
          <a:bodyPr/>
          <a:lstStyle/>
          <a:p>
            <a:pPr>
              <a:defRPr/>
            </a:pPr>
            <a:fld id="{4E5F6712-ED91-4CFD-9422-DD1D94951A97}" type="slidenum">
              <a:rPr lang="en-US" altLang="zh-CN" smtClean="0"/>
              <a:pPr>
                <a:defRPr/>
              </a:pPr>
              <a:t>42</a:t>
            </a:fld>
            <a:endParaRPr lang="en-US" altLang="zh-CN" dirty="0"/>
          </a:p>
        </p:txBody>
      </p:sp>
    </p:spTree>
    <p:extLst>
      <p:ext uri="{BB962C8B-B14F-4D97-AF65-F5344CB8AC3E}">
        <p14:creationId xmlns:p14="http://schemas.microsoft.com/office/powerpoint/2010/main" val="2189057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48" y="438150"/>
            <a:ext cx="7673975" cy="609600"/>
          </a:xfrm>
        </p:spPr>
        <p:txBody>
          <a:bodyPr/>
          <a:lstStyle/>
          <a:p>
            <a:pPr lvl="0" indent="612000" eaLnBrk="1" hangingPunct="1"/>
            <a:r>
              <a:rPr lang="en-US" altLang="zh-CN" dirty="0">
                <a:solidFill>
                  <a:srgbClr val="9900FF"/>
                </a:solidFill>
              </a:rPr>
              <a:t>2. 51</a:t>
            </a:r>
            <a:r>
              <a:rPr lang="zh-CN" altLang="en-US" dirty="0">
                <a:solidFill>
                  <a:srgbClr val="9900FF"/>
                </a:solidFill>
              </a:rPr>
              <a:t>单片机系统三总线的构造 </a:t>
            </a:r>
            <a:endParaRPr lang="zh-CN" altLang="en-US" dirty="0"/>
          </a:p>
        </p:txBody>
      </p:sp>
      <p:sp>
        <p:nvSpPr>
          <p:cNvPr id="16387" name="Rectangle 3"/>
          <p:cNvSpPr>
            <a:spLocks noGrp="1" noChangeArrowheads="1"/>
          </p:cNvSpPr>
          <p:nvPr>
            <p:ph idx="1"/>
          </p:nvPr>
        </p:nvSpPr>
        <p:spPr/>
        <p:txBody>
          <a:bodyPr/>
          <a:lstStyle/>
          <a:p>
            <a:pPr eaLnBrk="1" hangingPunct="1">
              <a:spcBef>
                <a:spcPct val="0"/>
              </a:spcBef>
            </a:pPr>
            <a:r>
              <a:rPr lang="zh-CN" altLang="en-US" dirty="0" smtClean="0">
                <a:solidFill>
                  <a:srgbClr val="990000"/>
                </a:solidFill>
                <a:latin typeface="宋体" pitchFamily="2" charset="-122"/>
              </a:rPr>
              <a:t>（</a:t>
            </a:r>
            <a:r>
              <a:rPr lang="en-US" altLang="zh-CN" dirty="0" smtClean="0">
                <a:solidFill>
                  <a:srgbClr val="990000"/>
                </a:solidFill>
                <a:latin typeface="宋体" pitchFamily="2" charset="-122"/>
              </a:rPr>
              <a:t>1</a:t>
            </a:r>
            <a:r>
              <a:rPr lang="zh-CN" altLang="en-US" dirty="0" smtClean="0">
                <a:solidFill>
                  <a:srgbClr val="990000"/>
                </a:solidFill>
                <a:latin typeface="宋体" pitchFamily="2" charset="-122"/>
              </a:rPr>
              <a:t>）以</a:t>
            </a:r>
            <a:r>
              <a:rPr lang="en-US" altLang="zh-CN" dirty="0">
                <a:solidFill>
                  <a:srgbClr val="990000"/>
                </a:solidFill>
                <a:latin typeface="宋体" pitchFamily="2" charset="-122"/>
              </a:rPr>
              <a:t>P0</a:t>
            </a:r>
            <a:r>
              <a:rPr lang="zh-CN" altLang="en-US" dirty="0">
                <a:solidFill>
                  <a:srgbClr val="990000"/>
                </a:solidFill>
                <a:latin typeface="宋体" pitchFamily="2" charset="-122"/>
              </a:rPr>
              <a:t>口作为低</a:t>
            </a:r>
            <a:r>
              <a:rPr lang="en-US" altLang="zh-CN" dirty="0">
                <a:solidFill>
                  <a:srgbClr val="990000"/>
                </a:solidFill>
                <a:latin typeface="宋体" pitchFamily="2" charset="-122"/>
              </a:rPr>
              <a:t>8</a:t>
            </a:r>
            <a:r>
              <a:rPr lang="zh-CN" altLang="en-US" dirty="0">
                <a:solidFill>
                  <a:srgbClr val="990000"/>
                </a:solidFill>
                <a:latin typeface="宋体" pitchFamily="2" charset="-122"/>
              </a:rPr>
              <a:t>位地址</a:t>
            </a:r>
            <a:r>
              <a:rPr lang="en-US" altLang="zh-CN" dirty="0">
                <a:solidFill>
                  <a:srgbClr val="990000"/>
                </a:solidFill>
                <a:latin typeface="宋体" pitchFamily="2" charset="-122"/>
              </a:rPr>
              <a:t>/</a:t>
            </a:r>
            <a:r>
              <a:rPr lang="zh-CN" altLang="en-US" dirty="0">
                <a:solidFill>
                  <a:srgbClr val="990000"/>
                </a:solidFill>
                <a:latin typeface="宋体" pitchFamily="2" charset="-122"/>
              </a:rPr>
              <a:t>数据总线</a:t>
            </a:r>
            <a:endParaRPr lang="en-US" altLang="zh-CN" sz="2400" b="1" dirty="0" smtClean="0">
              <a:solidFill>
                <a:srgbClr val="990000"/>
              </a:solidFill>
              <a:latin typeface="宋体" pitchFamily="2" charset="-122"/>
            </a:endParaRPr>
          </a:p>
          <a:p>
            <a:pPr marL="0" eaLnBrk="1" hangingPunct="1">
              <a:spcBef>
                <a:spcPct val="0"/>
              </a:spcBef>
              <a:buFont typeface="Wingdings" pitchFamily="2" charset="2"/>
              <a:buNone/>
            </a:pPr>
            <a:r>
              <a:rPr lang="en-US" altLang="zh-CN" sz="2400" b="1" dirty="0" smtClean="0">
                <a:latin typeface="宋体" pitchFamily="2" charset="-122"/>
              </a:rPr>
              <a:t>AT89C51</a:t>
            </a:r>
            <a:r>
              <a:rPr lang="zh-CN" altLang="en-US" sz="2400" b="1" dirty="0" smtClean="0">
                <a:latin typeface="宋体" pitchFamily="2" charset="-122"/>
              </a:rPr>
              <a:t>的数据线和低8位地址线复用。为了将它们分离出来，需要外加地址锁存器，从而构成与一般</a:t>
            </a:r>
            <a:r>
              <a:rPr lang="en-US" altLang="zh-CN" sz="2400" b="1" dirty="0" smtClean="0">
                <a:latin typeface="宋体" pitchFamily="2" charset="-122"/>
              </a:rPr>
              <a:t>CPU</a:t>
            </a:r>
            <a:r>
              <a:rPr lang="zh-CN" altLang="en-US" sz="2400" b="1" dirty="0" smtClean="0">
                <a:latin typeface="宋体" pitchFamily="2" charset="-122"/>
              </a:rPr>
              <a:t>相类似的片外三总线，见图</a:t>
            </a:r>
            <a:r>
              <a:rPr lang="en-US" altLang="zh-CN" sz="2400" b="1" dirty="0" smtClean="0">
                <a:latin typeface="宋体" pitchFamily="2" charset="-122"/>
              </a:rPr>
              <a:t>4-17</a:t>
            </a:r>
            <a:r>
              <a:rPr lang="zh-CN" altLang="en-US" sz="2400" b="1" dirty="0" smtClean="0">
                <a:latin typeface="宋体" pitchFamily="2" charset="-122"/>
              </a:rPr>
              <a:t>。</a:t>
            </a:r>
          </a:p>
        </p:txBody>
      </p:sp>
      <p:sp>
        <p:nvSpPr>
          <p:cNvPr id="16386" name="灯片编号占位符 5"/>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88E5547-913C-4BC0-A09E-B4A1479E21A3}" type="slidenum">
              <a:rPr lang="zh-CN" altLang="en-US" sz="1000">
                <a:solidFill>
                  <a:srgbClr val="000000"/>
                </a:solidFill>
              </a:rPr>
              <a:pPr>
                <a:spcBef>
                  <a:spcPct val="0"/>
                </a:spcBef>
                <a:buClrTx/>
                <a:buFontTx/>
                <a:buNone/>
              </a:pPr>
              <a:t>43</a:t>
            </a:fld>
            <a:endParaRPr lang="en-US" altLang="zh-CN" sz="1000">
              <a:solidFill>
                <a:srgbClr val="000000"/>
              </a:solidFill>
            </a:endParaRPr>
          </a:p>
        </p:txBody>
      </p:sp>
      <p:pic>
        <p:nvPicPr>
          <p:cNvPr id="17412" name="Picture 5" descr="080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0" y="2708920"/>
            <a:ext cx="6911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440DB542-3BA8-4C16-8144-D17E560E85EA}" type="slidenum">
              <a:rPr lang="en-US" altLang="zh-CN" smtClean="0"/>
              <a:t>43</a:t>
            </a:fld>
            <a:endParaRPr lang="en-US" altLang="zh-CN" dirty="0"/>
          </a:p>
        </p:txBody>
      </p:sp>
    </p:spTree>
    <p:extLst>
      <p:ext uri="{BB962C8B-B14F-4D97-AF65-F5344CB8AC3E}">
        <p14:creationId xmlns:p14="http://schemas.microsoft.com/office/powerpoint/2010/main" val="642580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38150"/>
            <a:ext cx="7673975" cy="609600"/>
          </a:xfrm>
        </p:spPr>
        <p:txBody>
          <a:bodyPr/>
          <a:lstStyle/>
          <a:p>
            <a:pPr lvl="0" indent="612000" eaLnBrk="1" hangingPunct="1"/>
            <a:endParaRPr lang="zh-CN" altLang="en-US" dirty="0"/>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pPr eaLnBrk="1" hangingPunct="1">
                  <a:spcBef>
                    <a:spcPct val="0"/>
                  </a:spcBef>
                </a:pPr>
                <a:r>
                  <a:rPr lang="zh-CN" altLang="en-US" dirty="0" smtClean="0">
                    <a:solidFill>
                      <a:srgbClr val="990000"/>
                    </a:solidFill>
                    <a:latin typeface="宋体" pitchFamily="2" charset="-122"/>
                  </a:rPr>
                  <a:t>（</a:t>
                </a:r>
                <a:r>
                  <a:rPr lang="en-US" altLang="zh-CN" dirty="0" smtClean="0">
                    <a:solidFill>
                      <a:srgbClr val="990000"/>
                    </a:solidFill>
                    <a:latin typeface="宋体" pitchFamily="2" charset="-122"/>
                  </a:rPr>
                  <a:t>2</a:t>
                </a:r>
                <a:r>
                  <a:rPr lang="zh-CN" altLang="en-US" dirty="0" smtClean="0">
                    <a:solidFill>
                      <a:srgbClr val="990000"/>
                    </a:solidFill>
                    <a:latin typeface="宋体" pitchFamily="2" charset="-122"/>
                  </a:rPr>
                  <a:t>）</a:t>
                </a:r>
                <a:r>
                  <a:rPr lang="en-US" altLang="zh-CN" dirty="0" smtClean="0">
                    <a:solidFill>
                      <a:srgbClr val="990000"/>
                    </a:solidFill>
                    <a:latin typeface="宋体" pitchFamily="2" charset="-122"/>
                  </a:rPr>
                  <a:t> </a:t>
                </a:r>
                <a:r>
                  <a:rPr lang="zh-CN" altLang="en-US" dirty="0">
                    <a:solidFill>
                      <a:srgbClr val="990000"/>
                    </a:solidFill>
                    <a:latin typeface="宋体" pitchFamily="2" charset="-122"/>
                  </a:rPr>
                  <a:t>以</a:t>
                </a:r>
                <a:r>
                  <a:rPr lang="en-US" altLang="zh-CN" dirty="0">
                    <a:solidFill>
                      <a:srgbClr val="990000"/>
                    </a:solidFill>
                    <a:latin typeface="宋体" pitchFamily="2" charset="-122"/>
                  </a:rPr>
                  <a:t>P2</a:t>
                </a:r>
                <a:r>
                  <a:rPr lang="zh-CN" altLang="en-US" dirty="0">
                    <a:solidFill>
                      <a:srgbClr val="990000"/>
                    </a:solidFill>
                    <a:latin typeface="宋体" pitchFamily="2" charset="-122"/>
                  </a:rPr>
                  <a:t>口的口线作为高位地址线</a:t>
                </a:r>
                <a:endParaRPr lang="en-US" altLang="zh-CN" b="1" dirty="0" smtClean="0">
                  <a:solidFill>
                    <a:srgbClr val="990000"/>
                  </a:solidFill>
                  <a:latin typeface="宋体" pitchFamily="2" charset="-122"/>
                </a:endParaRPr>
              </a:p>
              <a:p>
                <a:pPr marL="0" eaLnBrk="1" hangingPunct="1">
                  <a:spcBef>
                    <a:spcPct val="0"/>
                  </a:spcBef>
                  <a:buFont typeface="Wingdings" pitchFamily="2" charset="2"/>
                  <a:buNone/>
                </a:pPr>
                <a:r>
                  <a:rPr lang="en-US" altLang="zh-CN" b="1" dirty="0" smtClean="0">
                    <a:latin typeface="宋体" pitchFamily="2" charset="-122"/>
                  </a:rPr>
                  <a:t>P2</a:t>
                </a:r>
                <a:r>
                  <a:rPr lang="zh-CN" altLang="en-US" b="1" dirty="0" smtClean="0">
                    <a:latin typeface="宋体" pitchFamily="2" charset="-122"/>
                  </a:rPr>
                  <a:t>口的全部</a:t>
                </a:r>
                <a:r>
                  <a:rPr lang="en-US" altLang="zh-CN" b="1" dirty="0" smtClean="0">
                    <a:latin typeface="宋体" pitchFamily="2" charset="-122"/>
                  </a:rPr>
                  <a:t>8</a:t>
                </a:r>
                <a:r>
                  <a:rPr lang="zh-CN" altLang="en-US" b="1" dirty="0" smtClean="0">
                    <a:latin typeface="宋体" pitchFamily="2" charset="-122"/>
                  </a:rPr>
                  <a:t>位口线</a:t>
                </a:r>
                <a:r>
                  <a:rPr lang="zh-CN" altLang="en-US" b="1" dirty="0" smtClean="0">
                    <a:solidFill>
                      <a:srgbClr val="0000CC"/>
                    </a:solidFill>
                    <a:latin typeface="宋体" pitchFamily="2" charset="-122"/>
                  </a:rPr>
                  <a:t>用作高位地址线</a:t>
                </a:r>
                <a:r>
                  <a:rPr lang="zh-CN" altLang="en-US" b="1" dirty="0" smtClean="0">
                    <a:latin typeface="宋体" pitchFamily="2" charset="-122"/>
                  </a:rPr>
                  <a:t>，再加上</a:t>
                </a:r>
                <a:r>
                  <a:rPr lang="en-US" altLang="zh-CN" b="1" dirty="0" smtClean="0">
                    <a:latin typeface="宋体" pitchFamily="2" charset="-122"/>
                  </a:rPr>
                  <a:t>P0</a:t>
                </a:r>
                <a:r>
                  <a:rPr lang="zh-CN" altLang="en-US" b="1" dirty="0" smtClean="0">
                    <a:latin typeface="宋体" pitchFamily="2" charset="-122"/>
                  </a:rPr>
                  <a:t>口经地址锁存器提供的低</a:t>
                </a:r>
                <a:r>
                  <a:rPr lang="en-US" altLang="zh-CN" b="1" dirty="0" smtClean="0">
                    <a:latin typeface="宋体" pitchFamily="2" charset="-122"/>
                  </a:rPr>
                  <a:t>8</a:t>
                </a:r>
                <a:r>
                  <a:rPr lang="zh-CN" altLang="en-US" b="1" dirty="0" smtClean="0">
                    <a:latin typeface="宋体" pitchFamily="2" charset="-122"/>
                  </a:rPr>
                  <a:t>位地址，便形成了</a:t>
                </a:r>
                <a:r>
                  <a:rPr lang="zh-CN" altLang="en-US" b="1" dirty="0" smtClean="0">
                    <a:solidFill>
                      <a:srgbClr val="0000CC"/>
                    </a:solidFill>
                    <a:latin typeface="宋体" pitchFamily="2" charset="-122"/>
                  </a:rPr>
                  <a:t>完整的</a:t>
                </a:r>
                <a:r>
                  <a:rPr lang="en-US" altLang="zh-CN" b="1" dirty="0" smtClean="0">
                    <a:solidFill>
                      <a:srgbClr val="0000CC"/>
                    </a:solidFill>
                    <a:latin typeface="宋体" pitchFamily="2" charset="-122"/>
                  </a:rPr>
                  <a:t>16</a:t>
                </a:r>
                <a:r>
                  <a:rPr lang="zh-CN" altLang="en-US" b="1" dirty="0" smtClean="0">
                    <a:solidFill>
                      <a:srgbClr val="0000CC"/>
                    </a:solidFill>
                    <a:latin typeface="宋体" pitchFamily="2" charset="-122"/>
                  </a:rPr>
                  <a:t>位地址总线，使寻址范围达到</a:t>
                </a:r>
                <a:r>
                  <a:rPr lang="en-US" altLang="zh-CN" b="1" dirty="0" smtClean="0">
                    <a:solidFill>
                      <a:srgbClr val="0000CC"/>
                    </a:solidFill>
                    <a:latin typeface="宋体" pitchFamily="2" charset="-122"/>
                  </a:rPr>
                  <a:t>64KB</a:t>
                </a:r>
                <a:r>
                  <a:rPr lang="zh-CN" altLang="en-US" b="1" dirty="0" smtClean="0">
                    <a:solidFill>
                      <a:srgbClr val="0000CC"/>
                    </a:solidFill>
                    <a:latin typeface="宋体" pitchFamily="2" charset="-122"/>
                  </a:rPr>
                  <a:t>。</a:t>
                </a:r>
              </a:p>
              <a:p>
                <a:pPr marL="0" eaLnBrk="1" hangingPunct="1">
                  <a:spcBef>
                    <a:spcPct val="0"/>
                  </a:spcBef>
                  <a:buFont typeface="Wingdings" pitchFamily="2" charset="2"/>
                  <a:buNone/>
                </a:pPr>
                <a:r>
                  <a:rPr lang="zh-CN" altLang="en-US" b="1" dirty="0" smtClean="0">
                    <a:solidFill>
                      <a:srgbClr val="990000"/>
                    </a:solidFill>
                    <a:latin typeface="宋体" pitchFamily="2" charset="-122"/>
                  </a:rPr>
                  <a:t>（</a:t>
                </a:r>
                <a:r>
                  <a:rPr lang="en-US" altLang="zh-CN" b="1" dirty="0" smtClean="0">
                    <a:solidFill>
                      <a:srgbClr val="990000"/>
                    </a:solidFill>
                    <a:latin typeface="宋体" pitchFamily="2" charset="-122"/>
                  </a:rPr>
                  <a:t>3</a:t>
                </a:r>
                <a:r>
                  <a:rPr lang="zh-CN" altLang="en-US" b="1" dirty="0" smtClean="0">
                    <a:solidFill>
                      <a:srgbClr val="990000"/>
                    </a:solidFill>
                    <a:latin typeface="宋体" pitchFamily="2" charset="-122"/>
                  </a:rPr>
                  <a:t>）控制信号线</a:t>
                </a:r>
              </a:p>
              <a:p>
                <a:pPr marL="0" eaLnBrk="1" hangingPunct="1">
                  <a:spcBef>
                    <a:spcPct val="0"/>
                  </a:spcBef>
                  <a:buFont typeface="Wingdings" pitchFamily="2" charset="2"/>
                  <a:buNone/>
                </a:pPr>
                <a:r>
                  <a:rPr lang="zh-CN" altLang="en-US" b="1" dirty="0" smtClean="0">
                    <a:latin typeface="宋体" pitchFamily="2" charset="-122"/>
                  </a:rPr>
                  <a:t>除了地址线和数据线之外，还要有系统的控制总线。这些信号有的就是单片机引脚的第一功能信号，有的则是</a:t>
                </a:r>
                <a:r>
                  <a:rPr lang="en-US" altLang="zh-CN" b="1" dirty="0" smtClean="0">
                    <a:latin typeface="宋体" pitchFamily="2" charset="-122"/>
                  </a:rPr>
                  <a:t>P3</a:t>
                </a:r>
                <a:r>
                  <a:rPr lang="zh-CN" altLang="en-US" b="1" dirty="0" smtClean="0">
                    <a:latin typeface="宋体" pitchFamily="2" charset="-122"/>
                  </a:rPr>
                  <a:t>口第二功能信号。其中包括：</a:t>
                </a:r>
              </a:p>
              <a:p>
                <a:pPr marL="0" eaLnBrk="1" hangingPunct="1">
                  <a:spcBef>
                    <a:spcPct val="0"/>
                  </a:spcBef>
                  <a:buFont typeface="Wingdings" pitchFamily="2" charset="2"/>
                  <a:buNone/>
                </a:pPr>
                <a:r>
                  <a:rPr lang="en-US" altLang="zh-CN" b="1" dirty="0" smtClean="0">
                    <a:latin typeface="宋体" pitchFamily="2" charset="-122"/>
                  </a:rPr>
                  <a:t>a</a:t>
                </a:r>
                <a:r>
                  <a:rPr lang="zh-CN" altLang="en-US" b="1" dirty="0" smtClean="0">
                    <a:latin typeface="宋体" pitchFamily="2" charset="-122"/>
                  </a:rPr>
                  <a:t>）</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1" smtClean="0">
                            <a:latin typeface="Cambria Math"/>
                          </a:rPr>
                          <m:t>𝑷𝑺𝑬𝑵</m:t>
                        </m:r>
                      </m:e>
                    </m:acc>
                  </m:oMath>
                </a14:m>
                <a:r>
                  <a:rPr lang="zh-CN" altLang="en-US" b="1" dirty="0" smtClean="0">
                    <a:latin typeface="宋体" pitchFamily="2" charset="-122"/>
                  </a:rPr>
                  <a:t>信号作为外扩程序存储器的读选通控制信号。</a:t>
                </a:r>
                <a:endParaRPr lang="en-US" altLang="zh-CN" b="1" dirty="0" smtClean="0">
                  <a:latin typeface="宋体" pitchFamily="2" charset="-122"/>
                </a:endParaRPr>
              </a:p>
              <a:p>
                <a:pPr marL="0" eaLnBrk="1" hangingPunct="1">
                  <a:spcBef>
                    <a:spcPct val="0"/>
                  </a:spcBef>
                  <a:buFont typeface="Wingdings" pitchFamily="2" charset="2"/>
                  <a:buNone/>
                </a:pPr>
                <a:r>
                  <a:rPr lang="en-US" altLang="zh-CN" dirty="0" smtClean="0">
                    <a:latin typeface="宋体" pitchFamily="2" charset="-122"/>
                  </a:rPr>
                  <a:t>b</a:t>
                </a:r>
                <a:r>
                  <a:rPr lang="zh-CN" altLang="en-US" b="1" dirty="0" smtClean="0">
                    <a:latin typeface="宋体" pitchFamily="2" charset="-122"/>
                  </a:rPr>
                  <a:t>）</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1" smtClean="0">
                            <a:latin typeface="Cambria Math"/>
                          </a:rPr>
                          <m:t>𝑹𝑫</m:t>
                        </m:r>
                      </m:e>
                    </m:acc>
                  </m:oMath>
                </a14:m>
                <a:r>
                  <a:rPr lang="zh-CN" altLang="en-US" b="1" dirty="0" smtClean="0">
                    <a:solidFill>
                      <a:srgbClr val="0000FF"/>
                    </a:solidFill>
                    <a:latin typeface="宋体" pitchFamily="2" charset="-122"/>
                  </a:rPr>
                  <a:t>和</a:t>
                </a:r>
                <a14:m>
                  <m:oMath xmlns:m="http://schemas.openxmlformats.org/officeDocument/2006/math">
                    <m:acc>
                      <m:accPr>
                        <m:chr m:val="̅"/>
                        <m:ctrlPr>
                          <a:rPr lang="zh-CN" altLang="en-US" b="1" i="1" dirty="0" smtClean="0">
                            <a:solidFill>
                              <a:srgbClr val="0000FF"/>
                            </a:solidFill>
                            <a:latin typeface="Cambria Math" panose="02040503050406030204" pitchFamily="18" charset="0"/>
                          </a:rPr>
                        </m:ctrlPr>
                      </m:accPr>
                      <m:e>
                        <m:r>
                          <a:rPr lang="en-US" altLang="zh-CN" b="1" i="1" dirty="0" smtClean="0">
                            <a:solidFill>
                              <a:schemeClr val="tx1"/>
                            </a:solidFill>
                            <a:latin typeface="Cambria Math"/>
                          </a:rPr>
                          <m:t>𝑾𝑹</m:t>
                        </m:r>
                      </m:e>
                    </m:acc>
                  </m:oMath>
                </a14:m>
                <a:r>
                  <a:rPr lang="zh-CN" altLang="en-US" b="1" dirty="0" smtClean="0">
                    <a:latin typeface="宋体" pitchFamily="2" charset="-122"/>
                  </a:rPr>
                  <a:t>信号作为外扩外设接口的读、写</a:t>
                </a:r>
                <a:r>
                  <a:rPr lang="zh-CN" altLang="en-US" b="1" dirty="0" smtClean="0">
                    <a:solidFill>
                      <a:srgbClr val="0000CC"/>
                    </a:solidFill>
                    <a:latin typeface="宋体" pitchFamily="2" charset="-122"/>
                  </a:rPr>
                  <a:t>选通</a:t>
                </a:r>
                <a:r>
                  <a:rPr lang="zh-CN" altLang="en-US" b="1" dirty="0" smtClean="0">
                    <a:latin typeface="宋体" pitchFamily="2" charset="-122"/>
                  </a:rPr>
                  <a:t>控制信号。</a:t>
                </a:r>
              </a:p>
              <a:p>
                <a:pPr marL="0" eaLnBrk="1" hangingPunct="1">
                  <a:spcBef>
                    <a:spcPct val="0"/>
                  </a:spcBef>
                  <a:buFont typeface="Wingdings" pitchFamily="2" charset="2"/>
                  <a:buNone/>
                </a:pPr>
                <a:r>
                  <a:rPr lang="en-US" altLang="zh-CN" dirty="0" smtClean="0">
                    <a:latin typeface="宋体" pitchFamily="2" charset="-122"/>
                  </a:rPr>
                  <a:t>c</a:t>
                </a:r>
                <a:r>
                  <a:rPr lang="zh-CN" altLang="en-US" b="1" dirty="0" smtClean="0">
                    <a:latin typeface="宋体" pitchFamily="2" charset="-122"/>
                  </a:rPr>
                  <a:t>）</a:t>
                </a:r>
                <a:r>
                  <a:rPr lang="en-US" altLang="zh-CN" b="1" dirty="0" smtClean="0">
                    <a:solidFill>
                      <a:srgbClr val="0000FF"/>
                    </a:solidFill>
                    <a:latin typeface="宋体" pitchFamily="2" charset="-122"/>
                  </a:rPr>
                  <a:t>ALE</a:t>
                </a:r>
                <a:r>
                  <a:rPr lang="zh-CN" altLang="en-US" b="1" dirty="0" smtClean="0">
                    <a:latin typeface="宋体" pitchFamily="2" charset="-122"/>
                  </a:rPr>
                  <a:t>信号作为低</a:t>
                </a:r>
                <a:r>
                  <a:rPr lang="en-US" altLang="zh-CN" b="1" dirty="0" smtClean="0">
                    <a:latin typeface="宋体" pitchFamily="2" charset="-122"/>
                  </a:rPr>
                  <a:t>8</a:t>
                </a:r>
                <a:r>
                  <a:rPr lang="zh-CN" altLang="en-US" b="1" dirty="0" smtClean="0">
                    <a:latin typeface="宋体" pitchFamily="2" charset="-122"/>
                  </a:rPr>
                  <a:t>位地址的锁存控制信号。</a:t>
                </a:r>
              </a:p>
              <a:p>
                <a:pPr marL="0" eaLnBrk="1" hangingPunct="1">
                  <a:spcBef>
                    <a:spcPct val="0"/>
                  </a:spcBef>
                  <a:buFont typeface="Wingdings" pitchFamily="2" charset="2"/>
                  <a:buNone/>
                </a:pPr>
                <a:r>
                  <a:rPr lang="en-US" altLang="zh-CN" b="1" dirty="0" smtClean="0">
                    <a:latin typeface="宋体" pitchFamily="2" charset="-122"/>
                  </a:rPr>
                  <a:t>d</a:t>
                </a:r>
                <a:r>
                  <a:rPr lang="zh-CN" altLang="en-US" b="1" dirty="0" smtClean="0">
                    <a:latin typeface="宋体" pitchFamily="2" charset="-122"/>
                  </a:rPr>
                  <a:t>）</a:t>
                </a:r>
                <a14:m>
                  <m:oMath xmlns:m="http://schemas.openxmlformats.org/officeDocument/2006/math">
                    <m:acc>
                      <m:accPr>
                        <m:chr m:val="̅"/>
                        <m:ctrlPr>
                          <a:rPr lang="zh-CN" altLang="en-US" b="1" i="1" smtClean="0">
                            <a:solidFill>
                              <a:srgbClr val="0000CC"/>
                            </a:solidFill>
                            <a:latin typeface="Cambria Math" panose="02040503050406030204" pitchFamily="18" charset="0"/>
                          </a:rPr>
                        </m:ctrlPr>
                      </m:accPr>
                      <m:e>
                        <m:r>
                          <a:rPr lang="en-US" altLang="zh-CN" b="1" i="1" smtClean="0">
                            <a:solidFill>
                              <a:srgbClr val="0000CC"/>
                            </a:solidFill>
                            <a:latin typeface="Cambria Math"/>
                          </a:rPr>
                          <m:t>𝑬𝑨</m:t>
                        </m:r>
                      </m:e>
                    </m:acc>
                  </m:oMath>
                </a14:m>
                <a:r>
                  <a:rPr lang="zh-CN" altLang="en-US" b="1" dirty="0" smtClean="0">
                    <a:latin typeface="宋体" pitchFamily="2" charset="-122"/>
                  </a:rPr>
                  <a:t>信号作为内、外程序存储器的选择控制信号</a:t>
                </a:r>
                <a:r>
                  <a:rPr lang="en-US" altLang="zh-CN" b="1" dirty="0" smtClean="0">
                    <a:latin typeface="宋体" pitchFamily="2" charset="-122"/>
                  </a:rPr>
                  <a:t>,</a:t>
                </a:r>
                <a:r>
                  <a:rPr lang="zh-CN" altLang="en-US" b="1" dirty="0" smtClean="0">
                    <a:latin typeface="宋体" pitchFamily="2" charset="-122"/>
                  </a:rPr>
                  <a:t>“</a:t>
                </a:r>
                <a:r>
                  <a:rPr lang="en-US" altLang="zh-CN" b="1" dirty="0" smtClean="0">
                    <a:latin typeface="宋体" pitchFamily="2" charset="-122"/>
                  </a:rPr>
                  <a:t>0</a:t>
                </a:r>
                <a:r>
                  <a:rPr lang="zh-CN" altLang="en-US" b="1" dirty="0" smtClean="0">
                    <a:latin typeface="宋体" pitchFamily="2" charset="-122"/>
                  </a:rPr>
                  <a:t>”连接内部程序存储器，“</a:t>
                </a:r>
                <a:r>
                  <a:rPr lang="en-US" altLang="zh-CN" b="1" dirty="0" smtClean="0">
                    <a:latin typeface="宋体" pitchFamily="2" charset="-122"/>
                  </a:rPr>
                  <a:t>1</a:t>
                </a:r>
                <a:r>
                  <a:rPr lang="zh-CN" altLang="en-US" b="1" dirty="0" smtClean="0">
                    <a:latin typeface="宋体" pitchFamily="2" charset="-122"/>
                  </a:rPr>
                  <a:t>”连接外部程序存储器。</a:t>
                </a:r>
              </a:p>
              <a:p>
                <a:pPr marL="0" eaLnBrk="1" hangingPunct="1">
                  <a:spcBef>
                    <a:spcPct val="0"/>
                  </a:spcBef>
                  <a:buFont typeface="Wingdings" pitchFamily="2" charset="2"/>
                  <a:buNone/>
                </a:pPr>
                <a:endParaRPr lang="zh-CN" altLang="en-US" b="1" dirty="0" smtClean="0">
                  <a:latin typeface="宋体" pitchFamily="2" charset="-12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rotWithShape="1">
                <a:blip r:embed="rId2"/>
                <a:stretch>
                  <a:fillRect l="-1093" t="-959" r="-4440"/>
                </a:stretch>
              </a:blipFill>
            </p:spPr>
            <p:txBody>
              <a:bodyPr/>
              <a:lstStyle/>
              <a:p>
                <a:r>
                  <a:rPr lang="zh-CN" altLang="en-US">
                    <a:noFill/>
                  </a:rPr>
                  <a:t> </a:t>
                </a:r>
              </a:p>
            </p:txBody>
          </p:sp>
        </mc:Fallback>
      </mc:AlternateContent>
      <p:sp>
        <p:nvSpPr>
          <p:cNvPr id="17410" name="灯片编号占位符 5"/>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60541E9-32F7-4C4F-A1DB-3C803C23E746}" type="slidenum">
              <a:rPr lang="zh-CN" altLang="en-US" sz="1000">
                <a:solidFill>
                  <a:srgbClr val="000000"/>
                </a:solidFill>
              </a:rPr>
              <a:pPr>
                <a:spcBef>
                  <a:spcPct val="0"/>
                </a:spcBef>
                <a:buClrTx/>
                <a:buFontTx/>
                <a:buNone/>
              </a:pPr>
              <a:t>44</a:t>
            </a:fld>
            <a:endParaRPr lang="en-US" altLang="zh-CN" sz="1000">
              <a:solidFill>
                <a:srgbClr val="000000"/>
              </a:solidFill>
            </a:endParaRP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A398B3D1-D4CD-46E5-AFE2-777B31132667}" type="slidenum">
              <a:rPr lang="en-US" altLang="zh-CN" smtClean="0"/>
              <a:t>44</a:t>
            </a:fld>
            <a:endParaRPr lang="en-US" altLang="zh-CN" dirty="0"/>
          </a:p>
        </p:txBody>
      </p:sp>
    </p:spTree>
    <p:extLst>
      <p:ext uri="{BB962C8B-B14F-4D97-AF65-F5344CB8AC3E}">
        <p14:creationId xmlns:p14="http://schemas.microsoft.com/office/powerpoint/2010/main" val="3194549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38150"/>
            <a:ext cx="8359775" cy="609600"/>
          </a:xfrm>
        </p:spPr>
        <p:txBody>
          <a:bodyPr/>
          <a:lstStyle/>
          <a:p>
            <a:pPr lvl="0" indent="612000" eaLnBrk="1" hangingPunct="1">
              <a:lnSpc>
                <a:spcPct val="110000"/>
              </a:lnSpc>
            </a:pPr>
            <a:r>
              <a:rPr lang="zh-CN" altLang="en-US" sz="2400" dirty="0">
                <a:solidFill>
                  <a:srgbClr val="990000"/>
                </a:solidFill>
                <a:latin typeface="宋体" pitchFamily="2" charset="-122"/>
                <a:cs typeface="+mn-cs"/>
              </a:rPr>
              <a:t>（</a:t>
            </a:r>
            <a:r>
              <a:rPr lang="en-US" altLang="zh-CN" sz="2400" dirty="0">
                <a:solidFill>
                  <a:srgbClr val="990000"/>
                </a:solidFill>
                <a:latin typeface="宋体" pitchFamily="2" charset="-122"/>
                <a:cs typeface="+mn-cs"/>
              </a:rPr>
              <a:t>4</a:t>
            </a:r>
            <a:r>
              <a:rPr lang="zh-CN" altLang="en-US" sz="2400" dirty="0">
                <a:solidFill>
                  <a:srgbClr val="990000"/>
                </a:solidFill>
                <a:latin typeface="宋体" pitchFamily="2" charset="-122"/>
                <a:cs typeface="+mn-cs"/>
              </a:rPr>
              <a:t>） 锁存器74</a:t>
            </a:r>
            <a:r>
              <a:rPr lang="en-US" altLang="zh-CN" sz="2400" dirty="0" smtClean="0">
                <a:solidFill>
                  <a:srgbClr val="990000"/>
                </a:solidFill>
                <a:latin typeface="宋体" pitchFamily="2" charset="-122"/>
                <a:cs typeface="+mn-cs"/>
              </a:rPr>
              <a:t>LS373</a:t>
            </a:r>
            <a:endParaRPr lang="zh-CN" altLang="en-US" dirty="0"/>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p:txBody>
              <a:bodyPr/>
              <a:lstStyle/>
              <a:p>
                <a:pPr eaLnBrk="1" hangingPunct="1">
                  <a:lnSpc>
                    <a:spcPct val="110000"/>
                  </a:lnSpc>
                  <a:spcBef>
                    <a:spcPct val="0"/>
                  </a:spcBef>
                </a:pPr>
                <a:r>
                  <a:rPr lang="en-US" altLang="zh-CN" dirty="0" smtClean="0">
                    <a:latin typeface="宋体" pitchFamily="2" charset="-122"/>
                  </a:rPr>
                  <a:t>74LS373</a:t>
                </a:r>
                <a:r>
                  <a:rPr lang="zh-CN" altLang="en-US" dirty="0" smtClean="0">
                    <a:latin typeface="宋体" pitchFamily="2" charset="-122"/>
                  </a:rPr>
                  <a:t>是带有</a:t>
                </a:r>
                <a:r>
                  <a:rPr lang="zh-CN" altLang="en-US" dirty="0">
                    <a:latin typeface="宋体" pitchFamily="2" charset="-122"/>
                  </a:rPr>
                  <a:t>三态门的</a:t>
                </a:r>
                <a:r>
                  <a:rPr lang="en-US" altLang="zh-CN" dirty="0">
                    <a:latin typeface="宋体" pitchFamily="2" charset="-122"/>
                  </a:rPr>
                  <a:t>8D</a:t>
                </a:r>
                <a:r>
                  <a:rPr lang="zh-CN" altLang="en-US" dirty="0">
                    <a:latin typeface="宋体" pitchFamily="2" charset="-122"/>
                  </a:rPr>
                  <a:t>锁存器</a:t>
                </a:r>
                <a:r>
                  <a:rPr lang="en-US" altLang="zh-CN" dirty="0">
                    <a:latin typeface="宋体" pitchFamily="2" charset="-122"/>
                  </a:rPr>
                  <a:t>,</a:t>
                </a:r>
                <a:r>
                  <a:rPr lang="zh-CN" altLang="en-US" dirty="0">
                    <a:latin typeface="宋体" pitchFamily="2" charset="-122"/>
                  </a:rPr>
                  <a:t>其</a:t>
                </a:r>
                <a:r>
                  <a:rPr lang="zh-CN" altLang="en-US" dirty="0" smtClean="0">
                    <a:latin typeface="宋体" pitchFamily="2" charset="-122"/>
                  </a:rPr>
                  <a:t>引脚</a:t>
                </a:r>
                <a:endParaRPr lang="en-US" altLang="zh-CN" dirty="0" smtClean="0">
                  <a:latin typeface="宋体" pitchFamily="2" charset="-122"/>
                </a:endParaRPr>
              </a:p>
              <a:p>
                <a:pPr eaLnBrk="1" hangingPunct="1">
                  <a:lnSpc>
                    <a:spcPct val="110000"/>
                  </a:lnSpc>
                  <a:spcBef>
                    <a:spcPct val="0"/>
                  </a:spcBef>
                </a:pPr>
                <a:r>
                  <a:rPr lang="en-US" altLang="zh-CN" dirty="0" smtClean="0">
                    <a:latin typeface="宋体" pitchFamily="2" charset="-122"/>
                  </a:rPr>
                  <a:t>G</a:t>
                </a:r>
                <a:r>
                  <a:rPr lang="en-US" altLang="zh-CN" dirty="0">
                    <a:latin typeface="宋体" pitchFamily="2" charset="-122"/>
                  </a:rPr>
                  <a:t>:</a:t>
                </a:r>
                <a:r>
                  <a:rPr lang="zh-CN" altLang="en-US" dirty="0">
                    <a:latin typeface="宋体" pitchFamily="2" charset="-122"/>
                  </a:rPr>
                  <a:t>数据输入锁存选通信号 </a:t>
                </a:r>
                <a:r>
                  <a:rPr lang="zh-CN" altLang="en-US" dirty="0" smtClean="0">
                    <a:latin typeface="宋体" pitchFamily="2" charset="-122"/>
                  </a:rPr>
                  <a:t>， </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a:rPr>
                          <m:t>𝑶𝑬</m:t>
                        </m:r>
                      </m:e>
                    </m:acc>
                  </m:oMath>
                </a14:m>
                <a:r>
                  <a:rPr lang="en-US" altLang="zh-CN" dirty="0" smtClean="0">
                    <a:latin typeface="宋体" pitchFamily="2" charset="-122"/>
                  </a:rPr>
                  <a:t>: </a:t>
                </a:r>
                <a:r>
                  <a:rPr lang="zh-CN" altLang="en-US" dirty="0">
                    <a:latin typeface="宋体" pitchFamily="2" charset="-122"/>
                  </a:rPr>
                  <a:t>数据输出</a:t>
                </a:r>
                <a:r>
                  <a:rPr lang="zh-CN" altLang="en-US" dirty="0" smtClean="0">
                    <a:latin typeface="宋体" pitchFamily="2" charset="-122"/>
                  </a:rPr>
                  <a:t>允许信号。</a:t>
                </a:r>
                <a:r>
                  <a:rPr lang="zh-CN" altLang="en-US" b="1" dirty="0" smtClean="0">
                    <a:latin typeface="宋体" pitchFamily="2" charset="-122"/>
                  </a:rPr>
                  <a:t>单片机与</a:t>
                </a:r>
                <a:r>
                  <a:rPr lang="en-US" altLang="zh-CN" b="1" dirty="0" smtClean="0">
                    <a:latin typeface="宋体" pitchFamily="2" charset="-122"/>
                  </a:rPr>
                  <a:t>74LS373</a:t>
                </a:r>
                <a:r>
                  <a:rPr lang="zh-CN" altLang="en-US" b="1" dirty="0" smtClean="0">
                    <a:latin typeface="宋体" pitchFamily="2" charset="-122"/>
                  </a:rPr>
                  <a:t>的连接如图</a:t>
                </a:r>
                <a:r>
                  <a:rPr lang="en-US" altLang="zh-CN" b="1" dirty="0" smtClean="0">
                    <a:latin typeface="宋体" pitchFamily="2" charset="-122"/>
                  </a:rPr>
                  <a:t>18</a:t>
                </a:r>
                <a:r>
                  <a:rPr lang="zh-CN" altLang="en-US" b="1" dirty="0" smtClean="0">
                    <a:latin typeface="宋体" pitchFamily="2" charset="-122"/>
                  </a:rPr>
                  <a:t>所示</a:t>
                </a:r>
                <a:r>
                  <a:rPr lang="en-US" altLang="zh-CN" b="1" dirty="0" smtClean="0">
                    <a:latin typeface="宋体" pitchFamily="2" charset="-122"/>
                  </a:rPr>
                  <a:t>,74LS373</a:t>
                </a:r>
                <a:r>
                  <a:rPr lang="zh-CN" altLang="en-US" b="1" dirty="0" smtClean="0">
                    <a:latin typeface="宋体" pitchFamily="2" charset="-122"/>
                  </a:rPr>
                  <a:t>功能如</a:t>
                </a:r>
                <a:r>
                  <a:rPr lang="zh-CN" altLang="en-US" dirty="0">
                    <a:latin typeface="宋体" pitchFamily="2" charset="-122"/>
                  </a:rPr>
                  <a:t>表</a:t>
                </a:r>
                <a:r>
                  <a:rPr lang="en-US" altLang="zh-CN" b="1" dirty="0" smtClean="0">
                    <a:latin typeface="宋体" pitchFamily="2" charset="-122"/>
                  </a:rPr>
                  <a:t>4-5</a:t>
                </a:r>
                <a:r>
                  <a:rPr lang="zh-CN" altLang="en-US" b="1" dirty="0" smtClean="0">
                    <a:latin typeface="宋体" pitchFamily="2" charset="-122"/>
                  </a:rPr>
                  <a:t>所示。</a:t>
                </a:r>
              </a:p>
              <a:p>
                <a:pPr eaLnBrk="1" hangingPunct="1">
                  <a:lnSpc>
                    <a:spcPct val="110000"/>
                  </a:lnSpc>
                  <a:spcBef>
                    <a:spcPct val="0"/>
                  </a:spcBef>
                  <a:buFont typeface="Wingdings" pitchFamily="2" charset="2"/>
                  <a:buNone/>
                </a:pPr>
                <a:endParaRPr lang="en-US" altLang="zh-CN" sz="2800" b="1" dirty="0" smtClean="0">
                  <a:solidFill>
                    <a:schemeClr val="hlink"/>
                  </a:solidFill>
                  <a:latin typeface="宋体" pitchFamily="2" charset="-122"/>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blipFill rotWithShape="1">
                <a:blip r:embed="rId2"/>
                <a:stretch>
                  <a:fillRect l="-1093" t="-1199" r="-751"/>
                </a:stretch>
              </a:blipFill>
            </p:spPr>
            <p:txBody>
              <a:bodyPr/>
              <a:lstStyle/>
              <a:p>
                <a:r>
                  <a:rPr lang="zh-CN" altLang="en-US">
                    <a:noFill/>
                  </a:rPr>
                  <a:t> </a:t>
                </a:r>
              </a:p>
            </p:txBody>
          </p:sp>
        </mc:Fallback>
      </mc:AlternateContent>
      <p:sp>
        <p:nvSpPr>
          <p:cNvPr id="19458" name="灯片编号占位符 5"/>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3E93E6C0-D692-4BD2-976D-AFBE2DAB3D45}" type="slidenum">
              <a:rPr lang="zh-CN" altLang="en-US" sz="1000">
                <a:solidFill>
                  <a:srgbClr val="000000"/>
                </a:solidFill>
              </a:rPr>
              <a:pPr>
                <a:spcBef>
                  <a:spcPct val="0"/>
                </a:spcBef>
                <a:buClrTx/>
                <a:buFontTx/>
                <a:buNone/>
              </a:pPr>
              <a:t>45</a:t>
            </a:fld>
            <a:endParaRPr lang="en-US" altLang="zh-CN" sz="1000">
              <a:solidFill>
                <a:srgbClr val="000000"/>
              </a:solidFill>
            </a:endParaRPr>
          </a:p>
        </p:txBody>
      </p:sp>
      <p:pic>
        <p:nvPicPr>
          <p:cNvPr id="19460" name="Picture 9" descr="0809"/>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23528" y="2348881"/>
            <a:ext cx="446405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9462" name="Text Box 5"/>
              <p:cNvSpPr txBox="1">
                <a:spLocks noChangeArrowheads="1"/>
              </p:cNvSpPr>
              <p:nvPr/>
            </p:nvSpPr>
            <p:spPr bwMode="auto">
              <a:xfrm>
                <a:off x="4926889" y="2708921"/>
                <a:ext cx="3870325" cy="2376264"/>
              </a:xfrm>
              <a:prstGeom prst="rect">
                <a:avLst/>
              </a:prstGeom>
              <a:solidFill>
                <a:schemeClr val="accent5"/>
              </a:solidFill>
              <a:ln>
                <a:noFill/>
              </a:ln>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0000"/>
                  </a:lnSpc>
                  <a:spcBef>
                    <a:spcPct val="0"/>
                  </a:spcBef>
                  <a:spcAft>
                    <a:spcPts val="150"/>
                  </a:spcAft>
                  <a:buClrTx/>
                  <a:buFontTx/>
                  <a:buNone/>
                </a:pPr>
                <a:r>
                  <a:rPr kumimoji="1" lang="zh-CN" altLang="en-US" sz="2000" b="1" dirty="0" smtClean="0">
                    <a:solidFill>
                      <a:srgbClr val="0000FF"/>
                    </a:solidFill>
                    <a:latin typeface="黑体" pitchFamily="49" charset="-122"/>
                    <a:ea typeface="黑体" pitchFamily="49" charset="-122"/>
                  </a:rPr>
                  <a:t>表</a:t>
                </a:r>
                <a:r>
                  <a:rPr kumimoji="1" lang="en-US" altLang="zh-CN" sz="2000" b="1" dirty="0" smtClean="0">
                    <a:solidFill>
                      <a:srgbClr val="0000FF"/>
                    </a:solidFill>
                    <a:latin typeface="黑体" pitchFamily="49" charset="-122"/>
                    <a:ea typeface="黑体" pitchFamily="49" charset="-122"/>
                  </a:rPr>
                  <a:t>4-5  </a:t>
                </a:r>
                <a:r>
                  <a:rPr kumimoji="1" lang="en-US" altLang="zh-CN" sz="2000" b="1" dirty="0">
                    <a:solidFill>
                      <a:srgbClr val="0000FF"/>
                    </a:solidFill>
                    <a:latin typeface="黑体" pitchFamily="49" charset="-122"/>
                    <a:ea typeface="黑体" pitchFamily="49" charset="-122"/>
                  </a:rPr>
                  <a:t>74LS373</a:t>
                </a:r>
                <a:r>
                  <a:rPr kumimoji="1" lang="zh-CN" altLang="en-US" sz="2000" b="1" dirty="0">
                    <a:solidFill>
                      <a:srgbClr val="0000FF"/>
                    </a:solidFill>
                    <a:latin typeface="黑体" pitchFamily="49" charset="-122"/>
                    <a:ea typeface="黑体" pitchFamily="49" charset="-122"/>
                  </a:rPr>
                  <a:t>功能表</a:t>
                </a:r>
              </a:p>
              <a:p>
                <a:pPr eaLnBrk="1" hangingPunct="1">
                  <a:lnSpc>
                    <a:spcPct val="110000"/>
                  </a:lnSpc>
                  <a:spcBef>
                    <a:spcPct val="0"/>
                  </a:spcBef>
                  <a:buClrTx/>
                  <a:buFontTx/>
                  <a:buNone/>
                </a:pPr>
                <a14:m>
                  <m:oMath xmlns:m="http://schemas.openxmlformats.org/officeDocument/2006/math">
                    <m:acc>
                      <m:accPr>
                        <m:chr m:val="̅"/>
                        <m:ctrlPr>
                          <a:rPr kumimoji="1" lang="en-US" altLang="zh-CN" sz="2000" b="1" i="1" smtClean="0">
                            <a:solidFill>
                              <a:srgbClr val="FF0066"/>
                            </a:solidFill>
                            <a:latin typeface="Cambria Math" panose="02040503050406030204" pitchFamily="18" charset="0"/>
                            <a:ea typeface="黑体" pitchFamily="49" charset="-122"/>
                          </a:rPr>
                        </m:ctrlPr>
                      </m:accPr>
                      <m:e>
                        <m:r>
                          <a:rPr kumimoji="1" lang="en-US" altLang="zh-CN" sz="2000" b="1" i="1" smtClean="0">
                            <a:solidFill>
                              <a:srgbClr val="FF0066"/>
                            </a:solidFill>
                            <a:latin typeface="Cambria Math"/>
                            <a:ea typeface="黑体" pitchFamily="49" charset="-122"/>
                          </a:rPr>
                          <m:t>𝑶𝑬</m:t>
                        </m:r>
                      </m:e>
                    </m:acc>
                  </m:oMath>
                </a14:m>
                <a:r>
                  <a:rPr kumimoji="1" lang="zh-CN" altLang="en-US" sz="2000" b="1" dirty="0" smtClean="0">
                    <a:solidFill>
                      <a:srgbClr val="FF0066"/>
                    </a:solidFill>
                    <a:latin typeface="黑体" pitchFamily="49" charset="-122"/>
                    <a:ea typeface="黑体" pitchFamily="49" charset="-122"/>
                  </a:rPr>
                  <a:t> </a:t>
                </a:r>
                <a:r>
                  <a:rPr kumimoji="1" lang="zh-CN" altLang="en-US" sz="2000" b="1" dirty="0">
                    <a:solidFill>
                      <a:srgbClr val="FF0066"/>
                    </a:solidFill>
                    <a:latin typeface="黑体" pitchFamily="49" charset="-122"/>
                    <a:ea typeface="黑体" pitchFamily="49" charset="-122"/>
                  </a:rPr>
                  <a:t>	</a:t>
                </a:r>
                <a:r>
                  <a:rPr kumimoji="1" lang="en-US" altLang="zh-CN" sz="2000" b="1" dirty="0">
                    <a:solidFill>
                      <a:srgbClr val="FF0066"/>
                    </a:solidFill>
                    <a:latin typeface="黑体" pitchFamily="49" charset="-122"/>
                    <a:ea typeface="黑体" pitchFamily="49" charset="-122"/>
                  </a:rPr>
                  <a:t>G	D	Q</a:t>
                </a:r>
                <a:r>
                  <a:rPr kumimoji="1" lang="en-US" altLang="zh-CN" sz="2000" b="1" dirty="0">
                    <a:solidFill>
                      <a:srgbClr val="000000"/>
                    </a:solidFill>
                    <a:latin typeface="黑体" pitchFamily="49" charset="-122"/>
                    <a:ea typeface="黑体" pitchFamily="49" charset="-122"/>
                  </a:rPr>
                  <a:t>	</a:t>
                </a:r>
              </a:p>
              <a:p>
                <a:pPr eaLnBrk="1" hangingPunct="1">
                  <a:lnSpc>
                    <a:spcPct val="110000"/>
                  </a:lnSpc>
                  <a:spcBef>
                    <a:spcPct val="0"/>
                  </a:spcBef>
                  <a:buClrTx/>
                  <a:buFontTx/>
                  <a:buNone/>
                </a:pPr>
                <a:r>
                  <a:rPr kumimoji="1" lang="en-US" altLang="zh-CN" sz="2000" b="1" dirty="0">
                    <a:solidFill>
                      <a:srgbClr val="000000"/>
                    </a:solidFill>
                    <a:latin typeface="黑体" pitchFamily="49" charset="-122"/>
                    <a:ea typeface="黑体" pitchFamily="49" charset="-122"/>
                  </a:rPr>
                  <a:t>0	1	1	1	</a:t>
                </a:r>
              </a:p>
              <a:p>
                <a:pPr eaLnBrk="1" hangingPunct="1">
                  <a:lnSpc>
                    <a:spcPct val="110000"/>
                  </a:lnSpc>
                  <a:spcBef>
                    <a:spcPct val="0"/>
                  </a:spcBef>
                  <a:buClrTx/>
                  <a:buFontTx/>
                  <a:buNone/>
                </a:pPr>
                <a:r>
                  <a:rPr kumimoji="1" lang="en-US" altLang="zh-CN" sz="2000" b="1" dirty="0">
                    <a:solidFill>
                      <a:srgbClr val="000000"/>
                    </a:solidFill>
                    <a:latin typeface="黑体" pitchFamily="49" charset="-122"/>
                    <a:ea typeface="黑体" pitchFamily="49" charset="-122"/>
                  </a:rPr>
                  <a:t>0	1	0	0	</a:t>
                </a:r>
              </a:p>
              <a:p>
                <a:pPr eaLnBrk="1" hangingPunct="1">
                  <a:lnSpc>
                    <a:spcPct val="110000"/>
                  </a:lnSpc>
                  <a:spcBef>
                    <a:spcPct val="0"/>
                  </a:spcBef>
                  <a:buClrTx/>
                  <a:buFontTx/>
                  <a:buNone/>
                </a:pPr>
                <a:r>
                  <a:rPr kumimoji="1" lang="en-US" altLang="zh-CN" sz="2000" b="1" dirty="0">
                    <a:solidFill>
                      <a:srgbClr val="000000"/>
                    </a:solidFill>
                    <a:latin typeface="黑体" pitchFamily="49" charset="-122"/>
                    <a:ea typeface="黑体" pitchFamily="49" charset="-122"/>
                  </a:rPr>
                  <a:t>0	0	×	</a:t>
                </a:r>
                <a:r>
                  <a:rPr kumimoji="1" lang="zh-CN" altLang="en-US" sz="2000" b="1" dirty="0">
                    <a:solidFill>
                      <a:srgbClr val="000000"/>
                    </a:solidFill>
                    <a:latin typeface="黑体" pitchFamily="49" charset="-122"/>
                    <a:ea typeface="黑体" pitchFamily="49" charset="-122"/>
                  </a:rPr>
                  <a:t>不变	</a:t>
                </a:r>
              </a:p>
              <a:p>
                <a:pPr eaLnBrk="1" hangingPunct="1">
                  <a:lnSpc>
                    <a:spcPct val="110000"/>
                  </a:lnSpc>
                  <a:spcBef>
                    <a:spcPct val="0"/>
                  </a:spcBef>
                  <a:buClrTx/>
                  <a:buFontTx/>
                  <a:buNone/>
                </a:pPr>
                <a:r>
                  <a:rPr kumimoji="1" lang="en-US" altLang="zh-CN" sz="2000" b="1" dirty="0">
                    <a:solidFill>
                      <a:srgbClr val="000000"/>
                    </a:solidFill>
                    <a:latin typeface="黑体" pitchFamily="49" charset="-122"/>
                    <a:ea typeface="黑体" pitchFamily="49" charset="-122"/>
                  </a:rPr>
                  <a:t>1	×	×	</a:t>
                </a:r>
                <a:r>
                  <a:rPr kumimoji="1" lang="zh-CN" altLang="en-US" sz="2000" b="1" dirty="0">
                    <a:solidFill>
                      <a:srgbClr val="000000"/>
                    </a:solidFill>
                    <a:latin typeface="黑体" pitchFamily="49" charset="-122"/>
                    <a:ea typeface="黑体" pitchFamily="49" charset="-122"/>
                  </a:rPr>
                  <a:t>高阻态</a:t>
                </a:r>
              </a:p>
            </p:txBody>
          </p:sp>
        </mc:Choice>
        <mc:Fallback xmlns="">
          <p:sp>
            <p:nvSpPr>
              <p:cNvPr id="19462" name="Text Box 5"/>
              <p:cNvSpPr txBox="1">
                <a:spLocks noRot="1" noChangeAspect="1" noMove="1" noResize="1" noEditPoints="1" noAdjustHandles="1" noChangeArrowheads="1" noChangeShapeType="1" noTextEdit="1"/>
              </p:cNvSpPr>
              <p:nvPr/>
            </p:nvSpPr>
            <p:spPr bwMode="auto">
              <a:xfrm>
                <a:off x="4926889" y="2708921"/>
                <a:ext cx="3870325" cy="2376264"/>
              </a:xfrm>
              <a:prstGeom prst="rect">
                <a:avLst/>
              </a:prstGeom>
              <a:blipFill rotWithShape="1">
                <a:blip r:embed="rId5"/>
                <a:stretch>
                  <a:fillRect l="-1575" t="-1795"/>
                </a:stretch>
              </a:blipFill>
              <a:ln>
                <a:noFill/>
              </a:ln>
              <a:extLst/>
            </p:spPr>
            <p:txBody>
              <a:bodyPr/>
              <a:lstStyle/>
              <a:p>
                <a:r>
                  <a:rPr lang="zh-CN" altLang="en-US">
                    <a:noFill/>
                  </a:rPr>
                  <a:t> </a:t>
                </a:r>
              </a:p>
            </p:txBody>
          </p:sp>
        </mc:Fallback>
      </mc:AlternateContent>
      <p:sp>
        <p:nvSpPr>
          <p:cNvPr id="3" name="页脚占位符 2"/>
          <p:cNvSpPr>
            <a:spLocks noGrp="1"/>
          </p:cNvSpPr>
          <p:nvPr>
            <p:ph type="ftr" sz="quarter" idx="10"/>
          </p:nvPr>
        </p:nvSpPr>
        <p:spPr/>
        <p:txBody>
          <a:bodyPr/>
          <a:lstStyle/>
          <a:p>
            <a:pPr>
              <a:defRPr/>
            </a:pPr>
            <a:fld id="{008AE26B-466A-456C-B1B3-D9E98D4E3BC7}" type="slidenum">
              <a:rPr lang="en-US" altLang="zh-CN" smtClean="0"/>
              <a:t>45</a:t>
            </a:fld>
            <a:endParaRPr lang="en-US" altLang="zh-CN" dirty="0"/>
          </a:p>
        </p:txBody>
      </p:sp>
    </p:spTree>
    <p:extLst>
      <p:ext uri="{BB962C8B-B14F-4D97-AF65-F5344CB8AC3E}">
        <p14:creationId xmlns:p14="http://schemas.microsoft.com/office/powerpoint/2010/main" val="1727284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r>
              <a:rPr lang="en-US" altLang="zh-CN" dirty="0" smtClean="0">
                <a:solidFill>
                  <a:srgbClr val="C00000"/>
                </a:solidFill>
              </a:rPr>
              <a:t>4.3.2 </a:t>
            </a:r>
            <a:r>
              <a:rPr lang="zh-CN" altLang="en-US" dirty="0" smtClean="0">
                <a:solidFill>
                  <a:srgbClr val="C00000"/>
                </a:solidFill>
              </a:rPr>
              <a:t>利用可编程并行接口芯片扩展简介</a:t>
            </a:r>
            <a:endParaRPr lang="zh-CN" altLang="en-US" dirty="0">
              <a:solidFill>
                <a:srgbClr val="C00000"/>
              </a:solidFill>
            </a:endParaRPr>
          </a:p>
        </p:txBody>
      </p:sp>
      <p:sp>
        <p:nvSpPr>
          <p:cNvPr id="3" name="内容占位符 2"/>
          <p:cNvSpPr>
            <a:spLocks noGrp="1"/>
          </p:cNvSpPr>
          <p:nvPr>
            <p:ph idx="1"/>
          </p:nvPr>
        </p:nvSpPr>
        <p:spPr>
          <a:xfrm>
            <a:off x="107628" y="1052802"/>
            <a:ext cx="8928744" cy="5400534"/>
          </a:xfrm>
        </p:spPr>
        <p:txBody>
          <a:bodyPr/>
          <a:lstStyle/>
          <a:p>
            <a:pPr>
              <a:lnSpc>
                <a:spcPct val="150000"/>
              </a:lnSpc>
            </a:pPr>
            <a:r>
              <a:rPr lang="en-US" altLang="zh-CN" dirty="0" smtClean="0"/>
              <a:t>AT89S51</a:t>
            </a:r>
            <a:r>
              <a:rPr lang="zh-CN" altLang="en-US" dirty="0"/>
              <a:t>本身有</a:t>
            </a:r>
            <a:r>
              <a:rPr lang="en-US" altLang="zh-CN" dirty="0"/>
              <a:t>4</a:t>
            </a:r>
            <a:r>
              <a:rPr lang="zh-CN" altLang="en-US" dirty="0"/>
              <a:t>个通用的并行</a:t>
            </a:r>
            <a:r>
              <a:rPr lang="en-US" altLang="zh-CN" dirty="0"/>
              <a:t>I</a:t>
            </a:r>
            <a:r>
              <a:rPr lang="zh-CN" altLang="en-US" dirty="0"/>
              <a:t>／</a:t>
            </a:r>
            <a:r>
              <a:rPr lang="en-US" altLang="zh-CN" dirty="0"/>
              <a:t>O</a:t>
            </a:r>
            <a:r>
              <a:rPr lang="zh-CN" altLang="en-US" dirty="0"/>
              <a:t>口，即</a:t>
            </a:r>
            <a:r>
              <a:rPr lang="en-US" altLang="zh-CN" dirty="0" smtClean="0"/>
              <a:t>P0—P3</a:t>
            </a:r>
            <a:r>
              <a:rPr lang="zh-CN" altLang="en-US" dirty="0" smtClean="0"/>
              <a:t>，</a:t>
            </a:r>
            <a:r>
              <a:rPr lang="zh-CN" altLang="en-US" dirty="0"/>
              <a:t>但是真正用作通用</a:t>
            </a:r>
            <a:r>
              <a:rPr lang="en-US" altLang="zh-CN" dirty="0"/>
              <a:t>I/O</a:t>
            </a:r>
            <a:r>
              <a:rPr lang="zh-CN" altLang="en-US" dirty="0"/>
              <a:t>口线的</a:t>
            </a:r>
            <a:r>
              <a:rPr lang="zh-CN" altLang="en-US" dirty="0" smtClean="0"/>
              <a:t>只有</a:t>
            </a:r>
            <a:r>
              <a:rPr lang="en-US" altLang="zh-CN" dirty="0" smtClean="0"/>
              <a:t>P1</a:t>
            </a:r>
            <a:r>
              <a:rPr lang="zh-CN" altLang="en-US" dirty="0" smtClean="0"/>
              <a:t>口</a:t>
            </a:r>
            <a:r>
              <a:rPr lang="zh-CN" altLang="en-US" dirty="0"/>
              <a:t>和</a:t>
            </a:r>
            <a:r>
              <a:rPr lang="en-US" altLang="zh-CN" dirty="0"/>
              <a:t>P3</a:t>
            </a:r>
            <a:r>
              <a:rPr lang="zh-CN" altLang="en-US" dirty="0"/>
              <a:t>口的</a:t>
            </a:r>
            <a:r>
              <a:rPr lang="zh-CN" altLang="en-US" dirty="0" smtClean="0"/>
              <a:t>某些位线。</a:t>
            </a:r>
            <a:endParaRPr lang="en-US" altLang="zh-CN" dirty="0" smtClean="0"/>
          </a:p>
          <a:p>
            <a:pPr>
              <a:lnSpc>
                <a:spcPct val="150000"/>
              </a:lnSpc>
            </a:pPr>
            <a:r>
              <a:rPr lang="zh-CN" altLang="en-US" dirty="0" smtClean="0"/>
              <a:t>单片机</a:t>
            </a:r>
            <a:r>
              <a:rPr lang="zh-CN" altLang="en-US" dirty="0"/>
              <a:t>扩展</a:t>
            </a:r>
            <a:r>
              <a:rPr lang="zh-CN" altLang="en-US" dirty="0" smtClean="0"/>
              <a:t>常应用可编程并行</a:t>
            </a:r>
            <a:r>
              <a:rPr lang="en-US" altLang="zh-CN" dirty="0" smtClean="0"/>
              <a:t>I/O</a:t>
            </a:r>
            <a:r>
              <a:rPr lang="zh-CN" altLang="en-US" dirty="0" smtClean="0"/>
              <a:t>接口</a:t>
            </a:r>
            <a:r>
              <a:rPr lang="zh-CN" altLang="en-US" dirty="0"/>
              <a:t>芯片</a:t>
            </a:r>
            <a:r>
              <a:rPr lang="en-US" altLang="zh-CN" dirty="0" smtClean="0">
                <a:solidFill>
                  <a:srgbClr val="0000CC"/>
                </a:solidFill>
              </a:rPr>
              <a:t>82C55</a:t>
            </a:r>
            <a:r>
              <a:rPr lang="zh-CN" altLang="en-US" dirty="0" smtClean="0">
                <a:solidFill>
                  <a:srgbClr val="0000CC"/>
                </a:solidFill>
              </a:rPr>
              <a:t>进行扩展</a:t>
            </a:r>
            <a:r>
              <a:rPr lang="zh-CN" altLang="en-US" dirty="0" smtClean="0"/>
              <a:t>。</a:t>
            </a:r>
            <a:endParaRPr lang="en-US" altLang="zh-CN" dirty="0" smtClean="0"/>
          </a:p>
          <a:p>
            <a:pPr>
              <a:lnSpc>
                <a:spcPct val="150000"/>
              </a:lnSpc>
            </a:pPr>
            <a:r>
              <a:rPr lang="en-US" altLang="zh-CN" dirty="0">
                <a:solidFill>
                  <a:srgbClr val="9900FF"/>
                </a:solidFill>
              </a:rPr>
              <a:t>1. </a:t>
            </a:r>
            <a:r>
              <a:rPr lang="en-US" altLang="zh-CN" dirty="0" smtClean="0">
                <a:solidFill>
                  <a:srgbClr val="9900FF"/>
                </a:solidFill>
              </a:rPr>
              <a:t>82C55</a:t>
            </a:r>
            <a:r>
              <a:rPr lang="zh-CN" altLang="en-US" dirty="0" smtClean="0">
                <a:solidFill>
                  <a:srgbClr val="9900FF"/>
                </a:solidFill>
              </a:rPr>
              <a:t>内部结构与引脚说明</a:t>
            </a:r>
            <a:endParaRPr lang="zh-CN" altLang="en-US" dirty="0">
              <a:solidFill>
                <a:srgbClr val="9900FF"/>
              </a:solidFill>
            </a:endParaRPr>
          </a:p>
          <a:p>
            <a:pPr>
              <a:lnSpc>
                <a:spcPct val="150000"/>
              </a:lnSpc>
            </a:pPr>
            <a:r>
              <a:rPr lang="zh-CN" altLang="en-US" dirty="0" smtClean="0">
                <a:solidFill>
                  <a:schemeClr val="accent2"/>
                </a:solidFill>
              </a:rPr>
              <a:t>功能：</a:t>
            </a:r>
            <a:r>
              <a:rPr lang="en-US" altLang="zh-CN" dirty="0" smtClean="0"/>
              <a:t>82C55</a:t>
            </a:r>
            <a:r>
              <a:rPr lang="zh-CN" altLang="en-US" dirty="0"/>
              <a:t>是</a:t>
            </a:r>
            <a:r>
              <a:rPr lang="en-US" altLang="zh-CN" dirty="0"/>
              <a:t>Intel</a:t>
            </a:r>
            <a:r>
              <a:rPr lang="zh-CN" altLang="en-US" dirty="0"/>
              <a:t>公司生产的可编程并行</a:t>
            </a:r>
            <a:r>
              <a:rPr lang="en-US" altLang="zh-CN" dirty="0" smtClean="0"/>
              <a:t>I/O</a:t>
            </a:r>
            <a:r>
              <a:rPr lang="zh-CN" altLang="en-US" dirty="0" smtClean="0"/>
              <a:t>接口芯片</a:t>
            </a:r>
            <a:r>
              <a:rPr lang="zh-CN" altLang="en-US" dirty="0"/>
              <a:t>，它具有</a:t>
            </a:r>
            <a:r>
              <a:rPr lang="en-US" altLang="zh-CN" dirty="0"/>
              <a:t>3</a:t>
            </a:r>
            <a:r>
              <a:rPr lang="zh-CN" altLang="en-US" dirty="0"/>
              <a:t>个</a:t>
            </a:r>
            <a:r>
              <a:rPr lang="en-US" altLang="zh-CN" dirty="0"/>
              <a:t>8</a:t>
            </a:r>
            <a:r>
              <a:rPr lang="zh-CN" altLang="en-US" dirty="0"/>
              <a:t>位的并行</a:t>
            </a:r>
            <a:r>
              <a:rPr lang="en-US" altLang="zh-CN" dirty="0"/>
              <a:t>I/O</a:t>
            </a:r>
            <a:r>
              <a:rPr lang="zh-CN" altLang="en-US" dirty="0"/>
              <a:t>口，</a:t>
            </a:r>
            <a:r>
              <a:rPr lang="en-US" altLang="zh-CN" dirty="0"/>
              <a:t>3</a:t>
            </a:r>
            <a:r>
              <a:rPr lang="zh-CN" altLang="en-US" dirty="0" smtClean="0"/>
              <a:t>种工作</a:t>
            </a:r>
            <a:r>
              <a:rPr lang="zh-CN" altLang="en-US" dirty="0"/>
              <a:t>方式，可通过编程改变其功能，因而使用灵活方便，可作为单片机与多种外围设备连接</a:t>
            </a:r>
            <a:r>
              <a:rPr lang="zh-CN" altLang="en-US" dirty="0" smtClean="0"/>
              <a:t>时的</a:t>
            </a:r>
            <a:r>
              <a:rPr lang="zh-CN" altLang="en-US" dirty="0"/>
              <a:t>中间接口电路</a:t>
            </a:r>
            <a:r>
              <a:rPr lang="zh-CN" altLang="en-US" dirty="0" smtClean="0"/>
              <a:t>。</a:t>
            </a:r>
            <a:endParaRPr lang="zh-CN" altLang="en-US" dirty="0"/>
          </a:p>
        </p:txBody>
      </p:sp>
      <p:sp>
        <p:nvSpPr>
          <p:cNvPr id="4" name="页脚占位符 3"/>
          <p:cNvSpPr>
            <a:spLocks noGrp="1"/>
          </p:cNvSpPr>
          <p:nvPr>
            <p:ph type="ftr" sz="quarter" idx="10"/>
          </p:nvPr>
        </p:nvSpPr>
        <p:spPr/>
        <p:txBody>
          <a:bodyPr/>
          <a:lstStyle/>
          <a:p>
            <a:pPr>
              <a:defRPr/>
            </a:pPr>
            <a:fld id="{C0A6E40B-4085-4E2B-9E64-66390CCE707C}" type="slidenum">
              <a:rPr lang="en-US" altLang="zh-CN" smtClean="0">
                <a:solidFill>
                  <a:srgbClr val="FFFF00"/>
                </a:solidFill>
              </a:rPr>
              <a:t>46</a:t>
            </a:fld>
            <a:endParaRPr lang="en-US" altLang="zh-CN" dirty="0">
              <a:solidFill>
                <a:srgbClr val="FFFF00"/>
              </a:solidFill>
            </a:endParaRPr>
          </a:p>
        </p:txBody>
      </p:sp>
    </p:spTree>
    <p:extLst>
      <p:ext uri="{BB962C8B-B14F-4D97-AF65-F5344CB8AC3E}">
        <p14:creationId xmlns:p14="http://schemas.microsoft.com/office/powerpoint/2010/main" val="284895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r>
              <a:rPr lang="en-US" altLang="zh-CN" dirty="0">
                <a:solidFill>
                  <a:schemeClr val="tx1"/>
                </a:solidFill>
              </a:rPr>
              <a:t>82C55</a:t>
            </a:r>
            <a:r>
              <a:rPr lang="zh-CN" altLang="en-US" dirty="0">
                <a:solidFill>
                  <a:schemeClr val="tx1"/>
                </a:solidFill>
              </a:rPr>
              <a:t>的引脚及内部结构如</a:t>
            </a:r>
            <a:r>
              <a:rPr lang="zh-CN" altLang="en-US" dirty="0" smtClean="0">
                <a:solidFill>
                  <a:schemeClr val="tx1"/>
                </a:solidFill>
              </a:rPr>
              <a:t>图</a:t>
            </a:r>
            <a:r>
              <a:rPr lang="en-US" altLang="zh-CN" dirty="0" smtClean="0">
                <a:solidFill>
                  <a:schemeClr val="tx1"/>
                </a:solidFill>
              </a:rPr>
              <a:t>4-19</a:t>
            </a:r>
            <a:r>
              <a:rPr lang="zh-CN" altLang="en-US" dirty="0" smtClean="0">
                <a:solidFill>
                  <a:schemeClr val="tx1"/>
                </a:solidFill>
              </a:rPr>
              <a:t>所示</a:t>
            </a:r>
            <a:endParaRPr lang="zh-CN" altLang="en-US" dirty="0">
              <a:solidFill>
                <a:schemeClr val="tx1"/>
              </a:solidFill>
            </a:endParaRPr>
          </a:p>
        </p:txBody>
      </p:sp>
      <p:sp>
        <p:nvSpPr>
          <p:cNvPr id="4" name="页脚占位符 3"/>
          <p:cNvSpPr>
            <a:spLocks noGrp="1"/>
          </p:cNvSpPr>
          <p:nvPr>
            <p:ph type="ftr" sz="quarter" idx="10"/>
          </p:nvPr>
        </p:nvSpPr>
        <p:spPr/>
        <p:txBody>
          <a:bodyPr/>
          <a:lstStyle/>
          <a:p>
            <a:pPr>
              <a:defRPr/>
            </a:pPr>
            <a:fld id="{C0A6E40B-4085-4E2B-9E64-66390CCE707C}" type="slidenum">
              <a:rPr lang="en-US" altLang="zh-CN" smtClean="0">
                <a:solidFill>
                  <a:srgbClr val="FFFF00"/>
                </a:solidFill>
              </a:rPr>
              <a:pPr>
                <a:defRPr/>
              </a:pPr>
              <a:t>47</a:t>
            </a:fld>
            <a:endParaRPr lang="en-US" altLang="zh-CN" dirty="0">
              <a:solidFill>
                <a:srgbClr val="FFFF00"/>
              </a:solidFill>
            </a:endParaRPr>
          </a:p>
        </p:txBody>
      </p:sp>
      <p:pic>
        <p:nvPicPr>
          <p:cNvPr id="52226"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5536" y="1196752"/>
            <a:ext cx="8496944"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312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r>
              <a:rPr lang="zh-CN" altLang="en-US" dirty="0" smtClean="0">
                <a:solidFill>
                  <a:srgbClr val="C00000"/>
                </a:solidFill>
              </a:rPr>
              <a:t>引脚</a:t>
            </a:r>
            <a:r>
              <a:rPr lang="zh-CN" altLang="en-US" dirty="0">
                <a:solidFill>
                  <a:srgbClr val="C00000"/>
                </a:solidFill>
              </a:rPr>
              <a:t>说明</a:t>
            </a:r>
          </a:p>
        </p:txBody>
      </p:sp>
      <p:sp>
        <p:nvSpPr>
          <p:cNvPr id="3" name="内容占位符 2"/>
          <p:cNvSpPr>
            <a:spLocks noGrp="1"/>
          </p:cNvSpPr>
          <p:nvPr>
            <p:ph idx="1"/>
          </p:nvPr>
        </p:nvSpPr>
        <p:spPr>
          <a:xfrm>
            <a:off x="107628" y="1052802"/>
            <a:ext cx="8928744" cy="5400534"/>
          </a:xfrm>
        </p:spPr>
        <p:txBody>
          <a:bodyPr/>
          <a:lstStyle/>
          <a:p>
            <a:r>
              <a:rPr lang="en-US" altLang="zh-CN" dirty="0" smtClean="0"/>
              <a:t>82C55</a:t>
            </a:r>
            <a:r>
              <a:rPr lang="zh-CN" altLang="en-US" dirty="0"/>
              <a:t>共有</a:t>
            </a:r>
            <a:r>
              <a:rPr lang="en-US" altLang="zh-CN" dirty="0"/>
              <a:t>40</a:t>
            </a:r>
            <a:r>
              <a:rPr lang="zh-CN" altLang="en-US" dirty="0"/>
              <a:t>只引脚，双列直插式封装，各引脚</a:t>
            </a:r>
            <a:r>
              <a:rPr lang="zh-CN" altLang="en-US" dirty="0" smtClean="0"/>
              <a:t>功能如下：</a:t>
            </a:r>
            <a:endParaRPr lang="zh-CN" altLang="en-US" dirty="0"/>
          </a:p>
        </p:txBody>
      </p:sp>
      <p:sp>
        <p:nvSpPr>
          <p:cNvPr id="4" name="页脚占位符 3"/>
          <p:cNvSpPr>
            <a:spLocks noGrp="1"/>
          </p:cNvSpPr>
          <p:nvPr>
            <p:ph type="ftr" sz="quarter" idx="10"/>
          </p:nvPr>
        </p:nvSpPr>
        <p:spPr/>
        <p:txBody>
          <a:bodyPr/>
          <a:lstStyle/>
          <a:p>
            <a:pPr>
              <a:defRPr/>
            </a:pPr>
            <a:fld id="{C0A6E40B-4085-4E2B-9E64-66390CCE707C}" type="slidenum">
              <a:rPr lang="en-US" altLang="zh-CN" smtClean="0">
                <a:solidFill>
                  <a:srgbClr val="FFFF00"/>
                </a:solidFill>
              </a:rPr>
              <a:pPr>
                <a:defRPr/>
              </a:pPr>
              <a:t>48</a:t>
            </a:fld>
            <a:endParaRPr lang="en-US" altLang="zh-CN" dirty="0">
              <a:solidFill>
                <a:srgbClr val="FFFF00"/>
              </a:solidFill>
            </a:endParaRPr>
          </a:p>
        </p:txBody>
      </p:sp>
      <p:pic>
        <p:nvPicPr>
          <p:cNvPr id="53250"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83568" y="1484784"/>
            <a:ext cx="8064896"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31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r>
              <a:rPr lang="en-US" altLang="zh-CN" dirty="0">
                <a:solidFill>
                  <a:srgbClr val="9900FF"/>
                </a:solidFill>
              </a:rPr>
              <a:t>2</a:t>
            </a:r>
            <a:r>
              <a:rPr lang="en-US" altLang="zh-CN" dirty="0" smtClean="0">
                <a:solidFill>
                  <a:srgbClr val="9900FF"/>
                </a:solidFill>
              </a:rPr>
              <a:t>. 51</a:t>
            </a:r>
            <a:r>
              <a:rPr lang="zh-CN" altLang="en-US" dirty="0">
                <a:solidFill>
                  <a:srgbClr val="9900FF"/>
                </a:solidFill>
              </a:rPr>
              <a:t>单片机与</a:t>
            </a:r>
            <a:r>
              <a:rPr lang="en-US" altLang="zh-CN" dirty="0">
                <a:solidFill>
                  <a:srgbClr val="9900FF"/>
                </a:solidFill>
              </a:rPr>
              <a:t>82C55</a:t>
            </a:r>
            <a:r>
              <a:rPr lang="zh-CN" altLang="en-US" dirty="0">
                <a:solidFill>
                  <a:srgbClr val="9900FF"/>
                </a:solidFill>
              </a:rPr>
              <a:t>的接口</a:t>
            </a:r>
            <a:r>
              <a:rPr lang="zh-CN" altLang="en-US" dirty="0" smtClean="0">
                <a:solidFill>
                  <a:srgbClr val="9900FF"/>
                </a:solidFill>
              </a:rPr>
              <a:t>设计</a:t>
            </a:r>
            <a:endParaRPr lang="zh-CN" altLang="en-US" dirty="0">
              <a:solidFill>
                <a:srgbClr val="9900FF"/>
              </a:solidFill>
            </a:endParaRPr>
          </a:p>
        </p:txBody>
      </p:sp>
      <p:sp>
        <p:nvSpPr>
          <p:cNvPr id="3" name="内容占位符 2"/>
          <p:cNvSpPr>
            <a:spLocks noGrp="1"/>
          </p:cNvSpPr>
          <p:nvPr>
            <p:ph idx="1"/>
          </p:nvPr>
        </p:nvSpPr>
        <p:spPr>
          <a:xfrm>
            <a:off x="107628" y="1052802"/>
            <a:ext cx="8928744" cy="5400534"/>
          </a:xfrm>
        </p:spPr>
        <p:txBody>
          <a:bodyPr/>
          <a:lstStyle/>
          <a:p>
            <a:endParaRPr lang="en-US" altLang="zh-CN" dirty="0" smtClean="0"/>
          </a:p>
          <a:p>
            <a:r>
              <a:rPr lang="zh-CN" altLang="en-US" dirty="0" smtClean="0"/>
              <a:t>图</a:t>
            </a:r>
            <a:r>
              <a:rPr lang="en-US" altLang="zh-CN" dirty="0" smtClean="0"/>
              <a:t>4-20  AT89S51</a:t>
            </a:r>
            <a:r>
              <a:rPr lang="zh-CN" altLang="en-US" dirty="0"/>
              <a:t>单片机扩展</a:t>
            </a:r>
            <a:r>
              <a:rPr lang="en-US" altLang="zh-CN" dirty="0"/>
              <a:t>82C55</a:t>
            </a:r>
            <a:r>
              <a:rPr lang="zh-CN" altLang="en-US" dirty="0"/>
              <a:t>的</a:t>
            </a:r>
            <a:r>
              <a:rPr lang="zh-CN" altLang="en-US" dirty="0" smtClean="0"/>
              <a:t>电路图</a:t>
            </a:r>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fld id="{C0A6E40B-4085-4E2B-9E64-66390CCE707C}" type="slidenum">
              <a:rPr lang="en-US" altLang="zh-CN" smtClean="0">
                <a:solidFill>
                  <a:srgbClr val="FFFF00"/>
                </a:solidFill>
              </a:rPr>
              <a:pPr>
                <a:defRPr/>
              </a:pPr>
              <a:t>49</a:t>
            </a:fld>
            <a:endParaRPr lang="en-US" altLang="zh-CN" dirty="0">
              <a:solidFill>
                <a:srgbClr val="FFFF00"/>
              </a:solidFill>
            </a:endParaRPr>
          </a:p>
        </p:txBody>
      </p:sp>
      <p:pic>
        <p:nvPicPr>
          <p:cNvPr id="6144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69505" y="1916832"/>
            <a:ext cx="8784975"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68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28" y="188640"/>
            <a:ext cx="8928744" cy="5948592"/>
          </a:xfrm>
        </p:spPr>
        <p:txBody>
          <a:bodyPr/>
          <a:lstStyle/>
          <a:p>
            <a:pPr indent="0"/>
            <a:r>
              <a:rPr lang="zh-CN" altLang="en-US" dirty="0" smtClean="0"/>
              <a:t>           例</a:t>
            </a:r>
            <a:r>
              <a:rPr lang="en-US" altLang="zh-CN" dirty="0" smtClean="0"/>
              <a:t>4-1  </a:t>
            </a:r>
            <a:r>
              <a:rPr lang="zh-CN" altLang="en-US" dirty="0"/>
              <a:t>单片机控制</a:t>
            </a:r>
            <a:r>
              <a:rPr lang="en-US" altLang="zh-CN" dirty="0"/>
              <a:t>2</a:t>
            </a:r>
            <a:r>
              <a:rPr lang="zh-CN" altLang="en-US" dirty="0" smtClean="0"/>
              <a:t>只共阳极数码</a:t>
            </a:r>
            <a:r>
              <a:rPr lang="zh-CN" altLang="en-US" dirty="0"/>
              <a:t>管，静态显示</a:t>
            </a:r>
            <a:r>
              <a:rPr lang="en-US" altLang="zh-CN" dirty="0"/>
              <a:t>2</a:t>
            </a:r>
            <a:r>
              <a:rPr lang="zh-CN" altLang="en-US" dirty="0" smtClean="0"/>
              <a:t>个数字“</a:t>
            </a:r>
            <a:r>
              <a:rPr lang="en-US" altLang="zh-CN" dirty="0" smtClean="0"/>
              <a:t>27”</a:t>
            </a:r>
            <a:r>
              <a:rPr lang="zh-CN" altLang="en-US" dirty="0"/>
              <a:t>，</a:t>
            </a:r>
            <a:r>
              <a:rPr lang="zh-CN" altLang="en-US" dirty="0" smtClean="0"/>
              <a:t>本例</a:t>
            </a:r>
            <a:r>
              <a:rPr lang="zh-CN" altLang="en-US" dirty="0"/>
              <a:t>的原理</a:t>
            </a:r>
            <a:r>
              <a:rPr lang="zh-CN" altLang="en-US" dirty="0" smtClean="0"/>
              <a:t>电路如图</a:t>
            </a:r>
            <a:r>
              <a:rPr lang="en-US" altLang="zh-CN" dirty="0" smtClean="0"/>
              <a:t>4-3</a:t>
            </a:r>
            <a:r>
              <a:rPr lang="zh-CN" altLang="en-US" dirty="0" smtClean="0"/>
              <a:t>所示。</a:t>
            </a:r>
            <a:endParaRPr lang="zh-CN" altLang="en-US" dirty="0"/>
          </a:p>
        </p:txBody>
      </p:sp>
      <p:sp>
        <p:nvSpPr>
          <p:cNvPr id="4" name="页脚占位符 3"/>
          <p:cNvSpPr>
            <a:spLocks noGrp="1"/>
          </p:cNvSpPr>
          <p:nvPr>
            <p:ph type="ftr" sz="quarter" idx="10"/>
          </p:nvPr>
        </p:nvSpPr>
        <p:spPr/>
        <p:txBody>
          <a:bodyPr/>
          <a:lstStyle/>
          <a:p>
            <a:pPr>
              <a:defRPr/>
            </a:pPr>
            <a:fld id="{8EE94965-D9A8-412F-899C-7F4D41B569F9}" type="slidenum">
              <a:rPr lang="en-US" altLang="zh-CN" smtClean="0"/>
              <a:t>5</a:t>
            </a:fld>
            <a:endParaRPr lang="en-US" altLang="zh-CN"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85698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19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Rectangle 4"/>
          <p:cNvSpPr>
            <a:spLocks noGrp="1" noChangeArrowheads="1"/>
          </p:cNvSpPr>
          <p:nvPr>
            <p:ph type="title"/>
          </p:nvPr>
        </p:nvSpPr>
        <p:spPr/>
        <p:txBody>
          <a:bodyPr/>
          <a:lstStyle/>
          <a:p>
            <a:pPr eaLnBrk="1" hangingPunct="1"/>
            <a:r>
              <a:rPr kumimoji="1" lang="en-US" altLang="zh-CN" sz="3200" b="1" dirty="0" smtClean="0">
                <a:solidFill>
                  <a:srgbClr val="C00000"/>
                </a:solidFill>
                <a:latin typeface="宋体" pitchFamily="2" charset="-122"/>
              </a:rPr>
              <a:t>4.4 </a:t>
            </a:r>
            <a:r>
              <a:rPr kumimoji="1" lang="zh-CN" altLang="en-US" sz="3200" b="1" dirty="0" smtClean="0">
                <a:solidFill>
                  <a:srgbClr val="C00000"/>
                </a:solidFill>
                <a:latin typeface="宋体" pitchFamily="2" charset="-122"/>
              </a:rPr>
              <a:t>模</a:t>
            </a:r>
            <a:r>
              <a:rPr kumimoji="1" lang="en-US" altLang="zh-CN" sz="3200" b="1" dirty="0" smtClean="0">
                <a:solidFill>
                  <a:srgbClr val="C00000"/>
                </a:solidFill>
                <a:latin typeface="宋体" pitchFamily="2" charset="-122"/>
              </a:rPr>
              <a:t>/</a:t>
            </a:r>
            <a:r>
              <a:rPr kumimoji="1" lang="zh-CN" altLang="en-US" sz="3200" b="1" dirty="0" smtClean="0">
                <a:solidFill>
                  <a:srgbClr val="C00000"/>
                </a:solidFill>
                <a:latin typeface="宋体" pitchFamily="2" charset="-122"/>
              </a:rPr>
              <a:t>数转换器原理及应用 </a:t>
            </a:r>
          </a:p>
        </p:txBody>
      </p:sp>
      <p:sp>
        <p:nvSpPr>
          <p:cNvPr id="2" name="内容占位符 1"/>
          <p:cNvSpPr>
            <a:spLocks noGrp="1"/>
          </p:cNvSpPr>
          <p:nvPr>
            <p:ph idx="1"/>
          </p:nvPr>
        </p:nvSpPr>
        <p:spPr/>
        <p:txBody>
          <a:bodyPr/>
          <a:lstStyle/>
          <a:p>
            <a:pPr lvl="0" indent="0" eaLnBrk="1" hangingPunct="1">
              <a:spcBef>
                <a:spcPct val="0"/>
              </a:spcBef>
              <a:defRPr/>
            </a:pPr>
            <a:r>
              <a:rPr lang="en-US" altLang="zh-CN" sz="3200" kern="1200" dirty="0">
                <a:solidFill>
                  <a:srgbClr val="9900FF"/>
                </a:solidFill>
                <a:latin typeface="宋体"/>
              </a:rPr>
              <a:t> </a:t>
            </a:r>
            <a:r>
              <a:rPr lang="en-US" altLang="zh-CN" sz="2800" kern="1200" dirty="0" smtClean="0">
                <a:solidFill>
                  <a:srgbClr val="990000"/>
                </a:solidFill>
                <a:latin typeface="宋体"/>
              </a:rPr>
              <a:t>4.4.1 </a:t>
            </a:r>
            <a:r>
              <a:rPr lang="zh-CN" altLang="en-US" sz="2800" kern="1200" dirty="0">
                <a:solidFill>
                  <a:srgbClr val="990000"/>
                </a:solidFill>
                <a:latin typeface="宋体"/>
              </a:rPr>
              <a:t>概述</a:t>
            </a:r>
            <a:endParaRPr lang="en-US" altLang="zh-CN" sz="2800" kern="1200" dirty="0">
              <a:solidFill>
                <a:srgbClr val="990000"/>
              </a:solidFill>
              <a:latin typeface="宋体"/>
            </a:endParaRPr>
          </a:p>
          <a:p>
            <a:pPr lvl="0" eaLnBrk="1" hangingPunct="1">
              <a:spcBef>
                <a:spcPts val="600"/>
              </a:spcBef>
              <a:defRPr/>
            </a:pPr>
            <a:r>
              <a:rPr lang="zh-CN" altLang="en-US" kern="1200" dirty="0" smtClean="0">
                <a:solidFill>
                  <a:srgbClr val="000000"/>
                </a:solidFill>
                <a:latin typeface="楷体_GB2312" pitchFamily="49" charset="-122"/>
                <a:ea typeface="楷体_GB2312" pitchFamily="49" charset="-122"/>
              </a:rPr>
              <a:t>模数转换器</a:t>
            </a:r>
            <a:r>
              <a:rPr lang="zh-CN" altLang="en-US" kern="1200" dirty="0">
                <a:solidFill>
                  <a:srgbClr val="000000"/>
                </a:solidFill>
                <a:latin typeface="楷体_GB2312" pitchFamily="49" charset="-122"/>
                <a:ea typeface="楷体_GB2312" pitchFamily="49" charset="-122"/>
              </a:rPr>
              <a:t>（</a:t>
            </a:r>
            <a:r>
              <a:rPr lang="en-US" altLang="zh-CN" kern="1200" dirty="0">
                <a:solidFill>
                  <a:srgbClr val="000000"/>
                </a:solidFill>
                <a:latin typeface="楷体_GB2312" pitchFamily="49" charset="-122"/>
                <a:ea typeface="楷体_GB2312" pitchFamily="49" charset="-122"/>
              </a:rPr>
              <a:t>ADC</a:t>
            </a:r>
            <a:r>
              <a:rPr lang="zh-CN" altLang="en-US" kern="1200" dirty="0">
                <a:solidFill>
                  <a:srgbClr val="000000"/>
                </a:solidFill>
                <a:latin typeface="楷体_GB2312" pitchFamily="49" charset="-122"/>
                <a:ea typeface="楷体_GB2312" pitchFamily="49" charset="-122"/>
              </a:rPr>
              <a:t>）将模拟信号转为数字信号的器件。模拟信号是具有连续值的信号，例如温度或速度，其可能值有无限多；数字信号是具有离散值的信号。例如整数，在计算系统中，数字信号可以用二进制编码表示。</a:t>
            </a:r>
          </a:p>
          <a:p>
            <a:pPr lvl="0" eaLnBrk="1" hangingPunct="1">
              <a:spcBef>
                <a:spcPts val="600"/>
              </a:spcBef>
              <a:defRPr/>
            </a:pPr>
            <a:r>
              <a:rPr lang="en-US" altLang="zh-CN" kern="1200" dirty="0" smtClean="0">
                <a:solidFill>
                  <a:srgbClr val="9900FF"/>
                </a:solidFill>
                <a:latin typeface="楷体_GB2312" pitchFamily="49" charset="-122"/>
                <a:ea typeface="楷体_GB2312" pitchFamily="49" charset="-122"/>
              </a:rPr>
              <a:t>1. </a:t>
            </a:r>
            <a:r>
              <a:rPr lang="zh-CN" altLang="en-US" kern="1200" dirty="0" smtClean="0">
                <a:solidFill>
                  <a:srgbClr val="9900FF"/>
                </a:solidFill>
                <a:latin typeface="楷体_GB2312" pitchFamily="49" charset="-122"/>
                <a:ea typeface="楷体_GB2312" pitchFamily="49" charset="-122"/>
              </a:rPr>
              <a:t>分类</a:t>
            </a:r>
            <a:endParaRPr lang="en-US" altLang="zh-CN" kern="1200" dirty="0">
              <a:solidFill>
                <a:srgbClr val="9900FF"/>
              </a:solidFill>
              <a:latin typeface="楷体_GB2312" pitchFamily="49" charset="-122"/>
              <a:ea typeface="楷体_GB2312" pitchFamily="49" charset="-122"/>
            </a:endParaRPr>
          </a:p>
          <a:p>
            <a:pPr lvl="0" eaLnBrk="1" hangingPunct="1">
              <a:spcBef>
                <a:spcPts val="600"/>
              </a:spcBef>
              <a:defRPr/>
            </a:pPr>
            <a:r>
              <a:rPr lang="zh-CN" altLang="en-US" kern="1200" dirty="0">
                <a:solidFill>
                  <a:schemeClr val="accent2"/>
                </a:solidFill>
                <a:latin typeface="楷体_GB2312" pitchFamily="49" charset="-122"/>
                <a:ea typeface="楷体_GB2312" pitchFamily="49" charset="-122"/>
              </a:rPr>
              <a:t>按分辨率</a:t>
            </a:r>
            <a:r>
              <a:rPr lang="zh-CN" altLang="en-US" kern="1200" dirty="0" smtClean="0">
                <a:solidFill>
                  <a:schemeClr val="accent2"/>
                </a:solidFill>
                <a:latin typeface="楷体_GB2312" pitchFamily="49" charset="-122"/>
                <a:ea typeface="楷体_GB2312" pitchFamily="49" charset="-122"/>
              </a:rPr>
              <a:t>：</a:t>
            </a:r>
            <a:r>
              <a:rPr lang="en-US" altLang="zh-CN" kern="1200" dirty="0" smtClean="0">
                <a:solidFill>
                  <a:srgbClr val="000000"/>
                </a:solidFill>
                <a:latin typeface="楷体_GB2312" pitchFamily="49" charset="-122"/>
                <a:ea typeface="楷体_GB2312" pitchFamily="49" charset="-122"/>
              </a:rPr>
              <a:t>8</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10</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12</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14</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16</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24</a:t>
            </a:r>
            <a:r>
              <a:rPr lang="zh-CN" altLang="en-US" kern="1200" dirty="0">
                <a:solidFill>
                  <a:srgbClr val="000000"/>
                </a:solidFill>
                <a:latin typeface="楷体_GB2312" pitchFamily="49" charset="-122"/>
                <a:ea typeface="楷体_GB2312" pitchFamily="49" charset="-122"/>
              </a:rPr>
              <a:t>位、</a:t>
            </a:r>
            <a:r>
              <a:rPr lang="en-US" altLang="zh-CN" kern="1200" dirty="0">
                <a:solidFill>
                  <a:srgbClr val="000000"/>
                </a:solidFill>
                <a:latin typeface="楷体_GB2312" pitchFamily="49" charset="-122"/>
                <a:ea typeface="楷体_GB2312" pitchFamily="49" charset="-122"/>
              </a:rPr>
              <a:t>3</a:t>
            </a:r>
            <a:r>
              <a:rPr lang="zh-CN" altLang="en-US" kern="1200" dirty="0">
                <a:solidFill>
                  <a:srgbClr val="000000"/>
                </a:solidFill>
                <a:latin typeface="楷体_GB2312" pitchFamily="49" charset="-122"/>
                <a:ea typeface="楷体_GB2312" pitchFamily="49" charset="-122"/>
              </a:rPr>
              <a:t>位半、</a:t>
            </a:r>
            <a:r>
              <a:rPr lang="en-US" altLang="zh-CN" kern="1200" dirty="0">
                <a:solidFill>
                  <a:srgbClr val="000000"/>
                </a:solidFill>
                <a:latin typeface="楷体_GB2312" pitchFamily="49" charset="-122"/>
                <a:ea typeface="楷体_GB2312" pitchFamily="49" charset="-122"/>
              </a:rPr>
              <a:t>4</a:t>
            </a:r>
            <a:r>
              <a:rPr lang="zh-CN" altLang="en-US" kern="1200" dirty="0">
                <a:solidFill>
                  <a:srgbClr val="000000"/>
                </a:solidFill>
                <a:latin typeface="楷体_GB2312" pitchFamily="49" charset="-122"/>
                <a:ea typeface="楷体_GB2312" pitchFamily="49" charset="-122"/>
              </a:rPr>
              <a:t>位半</a:t>
            </a:r>
            <a:r>
              <a:rPr lang="zh-CN" altLang="en-US" kern="1200" dirty="0" smtClean="0">
                <a:solidFill>
                  <a:srgbClr val="000000"/>
                </a:solidFill>
                <a:latin typeface="楷体_GB2312" pitchFamily="49" charset="-122"/>
                <a:ea typeface="楷体_GB2312" pitchFamily="49" charset="-122"/>
              </a:rPr>
              <a:t>等；</a:t>
            </a:r>
            <a:endParaRPr lang="zh-CN" altLang="en-US" kern="1200" dirty="0">
              <a:solidFill>
                <a:srgbClr val="000000"/>
              </a:solidFill>
              <a:latin typeface="楷体_GB2312" pitchFamily="49" charset="-122"/>
              <a:ea typeface="楷体_GB2312" pitchFamily="49" charset="-122"/>
            </a:endParaRPr>
          </a:p>
          <a:p>
            <a:pPr lvl="0" eaLnBrk="1" hangingPunct="1">
              <a:spcBef>
                <a:spcPts val="600"/>
              </a:spcBef>
              <a:defRPr/>
            </a:pPr>
            <a:r>
              <a:rPr lang="zh-CN" altLang="en-US" kern="1200" dirty="0">
                <a:solidFill>
                  <a:schemeClr val="accent2"/>
                </a:solidFill>
                <a:latin typeface="楷体_GB2312" pitchFamily="49" charset="-122"/>
                <a:ea typeface="楷体_GB2312" pitchFamily="49" charset="-122"/>
              </a:rPr>
              <a:t>按工作原理</a:t>
            </a:r>
            <a:r>
              <a:rPr lang="zh-CN" altLang="en-US" kern="1200" dirty="0">
                <a:solidFill>
                  <a:srgbClr val="000000"/>
                </a:solidFill>
                <a:latin typeface="楷体_GB2312" pitchFamily="49" charset="-122"/>
                <a:ea typeface="楷体_GB2312" pitchFamily="49" charset="-122"/>
              </a:rPr>
              <a:t>：逐次比较型、并行型、</a:t>
            </a:r>
            <a:r>
              <a:rPr lang="en-US" altLang="zh-CN" kern="1200" dirty="0">
                <a:solidFill>
                  <a:srgbClr val="000000"/>
                </a:solidFill>
                <a:latin typeface="楷体_GB2312" pitchFamily="49" charset="-122"/>
                <a:ea typeface="楷体_GB2312" pitchFamily="49" charset="-122"/>
              </a:rPr>
              <a:t>Σ</a:t>
            </a:r>
            <a:r>
              <a:rPr lang="zh-CN" altLang="en-US" kern="1200" dirty="0">
                <a:solidFill>
                  <a:srgbClr val="000000"/>
                </a:solidFill>
                <a:latin typeface="楷体_GB2312" pitchFamily="49" charset="-122"/>
                <a:ea typeface="楷体_GB2312" pitchFamily="49" charset="-122"/>
              </a:rPr>
              <a:t>－</a:t>
            </a:r>
            <a:r>
              <a:rPr lang="en-US" altLang="zh-CN" kern="1200" dirty="0">
                <a:solidFill>
                  <a:srgbClr val="000000"/>
                </a:solidFill>
                <a:latin typeface="楷体_GB2312" pitchFamily="49" charset="-122"/>
                <a:ea typeface="楷体_GB2312" pitchFamily="49" charset="-122"/>
              </a:rPr>
              <a:t>Δ</a:t>
            </a:r>
            <a:r>
              <a:rPr lang="zh-CN" altLang="en-US" kern="1200" dirty="0">
                <a:solidFill>
                  <a:srgbClr val="000000"/>
                </a:solidFill>
                <a:latin typeface="楷体_GB2312" pitchFamily="49" charset="-122"/>
                <a:ea typeface="楷体_GB2312" pitchFamily="49" charset="-122"/>
              </a:rPr>
              <a:t>型、双积分型</a:t>
            </a:r>
          </a:p>
          <a:p>
            <a:pPr lvl="0" eaLnBrk="1" hangingPunct="1">
              <a:spcBef>
                <a:spcPts val="600"/>
              </a:spcBef>
              <a:defRPr/>
            </a:pPr>
            <a:r>
              <a:rPr lang="zh-CN" altLang="en-US" kern="1200" dirty="0">
                <a:solidFill>
                  <a:schemeClr val="accent2"/>
                </a:solidFill>
                <a:latin typeface="楷体_GB2312" pitchFamily="49" charset="-122"/>
                <a:ea typeface="楷体_GB2312" pitchFamily="49" charset="-122"/>
              </a:rPr>
              <a:t>按转换速度</a:t>
            </a:r>
            <a:r>
              <a:rPr lang="zh-CN" altLang="en-US" kern="1200" dirty="0">
                <a:solidFill>
                  <a:srgbClr val="000000"/>
                </a:solidFill>
                <a:latin typeface="楷体_GB2312" pitchFamily="49" charset="-122"/>
                <a:ea typeface="楷体_GB2312" pitchFamily="49" charset="-122"/>
              </a:rPr>
              <a:t>：慢速、中速、高速、超高速 </a:t>
            </a:r>
          </a:p>
          <a:p>
            <a:pPr lvl="0" eaLnBrk="1" hangingPunct="1">
              <a:spcBef>
                <a:spcPts val="600"/>
              </a:spcBef>
              <a:defRPr/>
            </a:pPr>
            <a:r>
              <a:rPr lang="zh-CN" altLang="en-US" kern="1200" dirty="0">
                <a:solidFill>
                  <a:schemeClr val="accent2"/>
                </a:solidFill>
                <a:latin typeface="楷体_GB2312" pitchFamily="49" charset="-122"/>
                <a:ea typeface="楷体_GB2312" pitchFamily="49" charset="-122"/>
              </a:rPr>
              <a:t>按输出接口</a:t>
            </a:r>
            <a:r>
              <a:rPr lang="zh-CN" altLang="en-US" kern="1200" dirty="0">
                <a:solidFill>
                  <a:srgbClr val="000000"/>
                </a:solidFill>
                <a:latin typeface="楷体_GB2312" pitchFamily="49" charset="-122"/>
                <a:ea typeface="楷体_GB2312" pitchFamily="49" charset="-122"/>
              </a:rPr>
              <a:t>：并行接口、串行接口</a:t>
            </a:r>
            <a:endParaRPr lang="zh-CN" altLang="en-US" dirty="0"/>
          </a:p>
        </p:txBody>
      </p:sp>
      <p:sp>
        <p:nvSpPr>
          <p:cNvPr id="67586"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11324826-0C17-4486-8BB3-56083664C112}" type="slidenum">
              <a:rPr lang="en-US" altLang="zh-CN" sz="1000">
                <a:solidFill>
                  <a:srgbClr val="000000"/>
                </a:solidFill>
                <a:latin typeface="Franklin Gothic Book" pitchFamily="34" charset="0"/>
                <a:ea typeface="黑体" pitchFamily="49" charset="-122"/>
              </a:rPr>
              <a:pPr>
                <a:spcBef>
                  <a:spcPct val="0"/>
                </a:spcBef>
                <a:buClrTx/>
                <a:buFontTx/>
                <a:buNone/>
              </a:pPr>
              <a:t>50</a:t>
            </a:fld>
            <a:endParaRPr lang="en-US" altLang="zh-CN" sz="1000">
              <a:solidFill>
                <a:srgbClr val="000000"/>
              </a:solidFill>
              <a:latin typeface="Franklin Gothic Book" pitchFamily="34" charset="0"/>
              <a:ea typeface="黑体" pitchFamily="49" charset="-122"/>
            </a:endParaRPr>
          </a:p>
        </p:txBody>
      </p:sp>
      <p:sp>
        <p:nvSpPr>
          <p:cNvPr id="8"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F0E77596-9F91-423E-B963-842EEED4AEA4}" type="slidenum">
              <a:rPr lang="en-US" altLang="zh-CN" sz="1200" smtClean="0">
                <a:effectLst>
                  <a:outerShdw blurRad="38100" dist="38100" dir="2700000" algn="tl">
                    <a:srgbClr val="FFFFFF"/>
                  </a:outerShdw>
                </a:effectLst>
              </a:rPr>
              <a:pPr algn="r" eaLnBrk="1" hangingPunct="1">
                <a:spcBef>
                  <a:spcPct val="0"/>
                </a:spcBef>
                <a:buClrTx/>
                <a:buFontTx/>
                <a:buNone/>
                <a:defRPr/>
              </a:pPr>
              <a:t>50</a:t>
            </a:fld>
            <a:endParaRPr lang="en-US" altLang="zh-CN" sz="1200" smtClean="0">
              <a:effectLst>
                <a:outerShdw blurRad="38100" dist="38100" dir="2700000" algn="tl">
                  <a:srgbClr val="FFFFFF"/>
                </a:outerShdw>
              </a:effectLst>
            </a:endParaRPr>
          </a:p>
        </p:txBody>
      </p:sp>
      <p:sp>
        <p:nvSpPr>
          <p:cNvPr id="7"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6573A339-40BD-485B-8AFB-7C1519200B1C}" type="slidenum">
              <a:rPr lang="en-US" altLang="zh-CN" sz="1200" smtClean="0">
                <a:effectLst>
                  <a:outerShdw blurRad="38100" dist="38100" dir="2700000" algn="tl">
                    <a:srgbClr val="FFFFFF"/>
                  </a:outerShdw>
                </a:effectLst>
              </a:rPr>
              <a:pPr algn="r" eaLnBrk="1" hangingPunct="1">
                <a:spcBef>
                  <a:spcPct val="0"/>
                </a:spcBef>
                <a:buClrTx/>
                <a:buFontTx/>
                <a:buNone/>
                <a:defRPr/>
              </a:pPr>
              <a:t>50</a:t>
            </a:fld>
            <a:endParaRPr lang="en-US" altLang="zh-CN" sz="1200" smtClean="0">
              <a:effectLst>
                <a:outerShdw blurRad="38100" dist="38100" dir="2700000" algn="tl">
                  <a:srgbClr val="FFFFFF"/>
                </a:outerShdw>
              </a:effectLst>
            </a:endParaRPr>
          </a:p>
        </p:txBody>
      </p:sp>
      <p:sp>
        <p:nvSpPr>
          <p:cNvPr id="6" name="灯片编号占位符 3"/>
          <p:cNvSpPr txBox="1">
            <a:spLocks noGrp="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4980ABE1-7680-4AB0-B641-9CF46CEFDC9B}" type="slidenum">
              <a:rPr lang="en-US" altLang="zh-CN" sz="1200" smtClean="0">
                <a:effectLst>
                  <a:outerShdw blurRad="38100" dist="38100" dir="2700000" algn="tl">
                    <a:srgbClr val="FFFFFF"/>
                  </a:outerShdw>
                </a:effectLst>
              </a:rPr>
              <a:pPr algn="r" eaLnBrk="1" hangingPunct="1">
                <a:spcBef>
                  <a:spcPct val="0"/>
                </a:spcBef>
                <a:buClrTx/>
                <a:buFontTx/>
                <a:buNone/>
                <a:defRPr/>
              </a:pPr>
              <a:t>50</a:t>
            </a:fld>
            <a:endParaRPr lang="en-US" altLang="zh-CN" sz="1200" smtClean="0">
              <a:effectLst>
                <a:outerShdw blurRad="38100" dist="38100" dir="2700000" algn="tl">
                  <a:srgbClr val="FFFFFF"/>
                </a:outerShdw>
              </a:effectLst>
            </a:endParaRPr>
          </a:p>
        </p:txBody>
      </p:sp>
      <p:sp>
        <p:nvSpPr>
          <p:cNvPr id="67590" name="Rectangle 2"/>
          <p:cNvSpPr>
            <a:spLocks noChangeArrowheads="1"/>
          </p:cNvSpPr>
          <p:nvPr/>
        </p:nvSpPr>
        <p:spPr bwMode="auto">
          <a:xfrm>
            <a:off x="1676400" y="1066800"/>
            <a:ext cx="594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kumimoji="1" lang="zh-CN" altLang="zh-CN" b="1">
              <a:solidFill>
                <a:schemeClr val="hlink"/>
              </a:solidFill>
              <a:latin typeface="Times New Roman" pitchFamily="18" charset="0"/>
              <a:ea typeface="黑体" pitchFamily="49" charset="-122"/>
            </a:endParaRPr>
          </a:p>
        </p:txBody>
      </p:sp>
      <p:pic>
        <p:nvPicPr>
          <p:cNvPr id="675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CED0B156-6A4F-4F17-980E-B177923EB04F}" type="slidenum">
              <a:rPr lang="en-US" altLang="zh-CN" smtClean="0"/>
              <a:t>50</a:t>
            </a:fld>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5" name="Rectangle 5"/>
          <p:cNvSpPr>
            <a:spLocks noGrp="1" noChangeArrowheads="1"/>
          </p:cNvSpPr>
          <p:nvPr>
            <p:ph type="title"/>
          </p:nvPr>
        </p:nvSpPr>
        <p:spPr/>
        <p:txBody>
          <a:bodyPr/>
          <a:lstStyle/>
          <a:p>
            <a:r>
              <a:rPr lang="en-US" altLang="zh-CN" sz="3200" b="1" dirty="0" smtClean="0">
                <a:solidFill>
                  <a:srgbClr val="9900FF"/>
                </a:solidFill>
                <a:latin typeface="宋体" pitchFamily="2" charset="-122"/>
              </a:rPr>
              <a:t>2. A/D</a:t>
            </a:r>
            <a:r>
              <a:rPr lang="zh-CN" altLang="en-US" sz="3200" b="1" dirty="0" smtClean="0">
                <a:solidFill>
                  <a:srgbClr val="9900FF"/>
                </a:solidFill>
                <a:latin typeface="宋体" pitchFamily="2" charset="-122"/>
              </a:rPr>
              <a:t>转换器的主要技术指标</a:t>
            </a:r>
          </a:p>
        </p:txBody>
      </p:sp>
      <p:sp>
        <p:nvSpPr>
          <p:cNvPr id="2" name="内容占位符 1"/>
          <p:cNvSpPr>
            <a:spLocks noGrp="1"/>
          </p:cNvSpPr>
          <p:nvPr>
            <p:ph idx="1"/>
          </p:nvPr>
        </p:nvSpPr>
        <p:spPr/>
        <p:txBody>
          <a:bodyPr/>
          <a:lstStyle/>
          <a:p>
            <a:pPr lvl="0" indent="228600" algn="just" eaLnBrk="1" hangingPunct="1">
              <a:spcBef>
                <a:spcPct val="0"/>
              </a:spcBef>
              <a:defRPr/>
            </a:pPr>
            <a:r>
              <a:rPr kumimoji="1" lang="en-US" altLang="zh-CN" sz="3200" kern="1200" dirty="0">
                <a:solidFill>
                  <a:srgbClr val="000000"/>
                </a:solidFill>
                <a:latin typeface="Times New Roman" pitchFamily="18" charset="0"/>
                <a:ea typeface="黑体" pitchFamily="49" charset="-122"/>
              </a:rPr>
              <a:t> </a:t>
            </a:r>
            <a:r>
              <a:rPr kumimoji="1" lang="en-US" altLang="zh-CN" sz="2800" kern="1200" dirty="0">
                <a:solidFill>
                  <a:srgbClr val="000000"/>
                </a:solidFill>
                <a:latin typeface="宋体"/>
              </a:rPr>
              <a:t>A/D</a:t>
            </a:r>
            <a:r>
              <a:rPr kumimoji="1" lang="zh-CN" altLang="en-US" sz="2800" kern="1200" dirty="0">
                <a:solidFill>
                  <a:srgbClr val="000000"/>
                </a:solidFill>
                <a:latin typeface="宋体"/>
              </a:rPr>
              <a:t>转换器主要的几项技术指标如下：</a:t>
            </a:r>
          </a:p>
          <a:p>
            <a:pPr lvl="0" indent="228600" algn="just">
              <a:spcBef>
                <a:spcPct val="0"/>
              </a:spcBef>
              <a:defRPr/>
            </a:pPr>
            <a:r>
              <a:rPr kumimoji="1" lang="zh-CN" altLang="en-US" sz="2800" kern="1200" dirty="0">
                <a:solidFill>
                  <a:srgbClr val="0000CC"/>
                </a:solidFill>
                <a:latin typeface="宋体"/>
              </a:rPr>
              <a:t>  </a:t>
            </a:r>
            <a:r>
              <a:rPr kumimoji="1" lang="en-US" altLang="zh-CN" sz="2800" kern="1200" dirty="0">
                <a:solidFill>
                  <a:srgbClr val="0000CC"/>
                </a:solidFill>
                <a:latin typeface="宋体"/>
              </a:rPr>
              <a:t>① </a:t>
            </a:r>
            <a:r>
              <a:rPr kumimoji="1" lang="zh-CN" altLang="en-US" sz="2800" kern="1200" dirty="0">
                <a:solidFill>
                  <a:srgbClr val="0000CC"/>
                </a:solidFill>
                <a:latin typeface="宋体"/>
              </a:rPr>
              <a:t>分辨率</a:t>
            </a:r>
          </a:p>
          <a:p>
            <a:pPr lvl="0" indent="228600">
              <a:spcBef>
                <a:spcPct val="0"/>
              </a:spcBef>
              <a:defRPr/>
            </a:pPr>
            <a:r>
              <a:rPr kumimoji="1" lang="zh-CN" altLang="en-US" sz="2800" kern="1200" dirty="0">
                <a:solidFill>
                  <a:srgbClr val="000000"/>
                </a:solidFill>
                <a:latin typeface="宋体"/>
              </a:rPr>
              <a:t>  </a:t>
            </a:r>
            <a:r>
              <a:rPr kumimoji="1" lang="en-US" altLang="zh-CN" sz="2800" kern="1200" dirty="0">
                <a:solidFill>
                  <a:srgbClr val="000000"/>
                </a:solidFill>
                <a:latin typeface="宋体"/>
              </a:rPr>
              <a:t>ADC</a:t>
            </a:r>
            <a:r>
              <a:rPr kumimoji="1" lang="zh-CN" altLang="en-US" sz="2800" kern="1200" dirty="0">
                <a:solidFill>
                  <a:srgbClr val="000000"/>
                </a:solidFill>
                <a:latin typeface="宋体"/>
              </a:rPr>
              <a:t>的分辨率定义为</a:t>
            </a:r>
            <a:r>
              <a:rPr kumimoji="1" lang="en-US" altLang="zh-CN" sz="2800" kern="1200" dirty="0">
                <a:solidFill>
                  <a:srgbClr val="000000"/>
                </a:solidFill>
                <a:latin typeface="宋体"/>
              </a:rPr>
              <a:t>ADC</a:t>
            </a:r>
            <a:r>
              <a:rPr kumimoji="1" lang="zh-CN" altLang="en-US" sz="2800" kern="1200" dirty="0">
                <a:solidFill>
                  <a:srgbClr val="000000"/>
                </a:solidFill>
                <a:latin typeface="宋体"/>
              </a:rPr>
              <a:t>所能分辨的输入模拟量的最小变化量。</a:t>
            </a:r>
            <a:r>
              <a:rPr lang="zh-CN" altLang="en-US" sz="2800" kern="1200" dirty="0">
                <a:solidFill>
                  <a:srgbClr val="000000"/>
                </a:solidFill>
                <a:latin typeface="宋体"/>
              </a:rPr>
              <a:t>分辨率常以</a:t>
            </a:r>
            <a:r>
              <a:rPr lang="en-US" altLang="zh-CN" sz="2800" kern="1200" dirty="0">
                <a:solidFill>
                  <a:srgbClr val="000000"/>
                </a:solidFill>
                <a:latin typeface="宋体"/>
              </a:rPr>
              <a:t>ADC</a:t>
            </a:r>
            <a:r>
              <a:rPr lang="zh-CN" altLang="en-US" sz="2800" kern="1200" dirty="0">
                <a:solidFill>
                  <a:srgbClr val="000000"/>
                </a:solidFill>
                <a:latin typeface="宋体"/>
              </a:rPr>
              <a:t>输出的二进制或十进制数的位数表示。如输出为</a:t>
            </a:r>
            <a:r>
              <a:rPr lang="en-US" altLang="zh-CN" sz="2800" kern="1200" dirty="0">
                <a:solidFill>
                  <a:srgbClr val="000000"/>
                </a:solidFill>
                <a:latin typeface="宋体"/>
              </a:rPr>
              <a:t>12</a:t>
            </a:r>
            <a:r>
              <a:rPr lang="zh-CN" altLang="en-US" sz="2800" kern="1200" dirty="0">
                <a:solidFill>
                  <a:srgbClr val="000000"/>
                </a:solidFill>
                <a:latin typeface="宋体"/>
              </a:rPr>
              <a:t>位二进制数，分辨率为 </a:t>
            </a:r>
            <a:r>
              <a:rPr lang="en-US" altLang="zh-CN" sz="2800" kern="1200" dirty="0">
                <a:solidFill>
                  <a:srgbClr val="000000"/>
                </a:solidFill>
                <a:latin typeface="宋体"/>
              </a:rPr>
              <a:t>:             1/2</a:t>
            </a:r>
            <a:r>
              <a:rPr lang="en-US" altLang="zh-CN" sz="2800" kern="1200" baseline="30000" dirty="0">
                <a:solidFill>
                  <a:srgbClr val="000000"/>
                </a:solidFill>
                <a:latin typeface="宋体"/>
              </a:rPr>
              <a:t>12</a:t>
            </a:r>
            <a:r>
              <a:rPr lang="en-US" altLang="zh-CN" sz="2800" kern="1200" dirty="0">
                <a:solidFill>
                  <a:srgbClr val="000000"/>
                </a:solidFill>
                <a:latin typeface="宋体"/>
              </a:rPr>
              <a:t>=1/4096</a:t>
            </a:r>
            <a:endParaRPr kumimoji="1" lang="zh-CN" altLang="en-US" sz="2800" kern="1200" dirty="0">
              <a:solidFill>
                <a:srgbClr val="000000"/>
              </a:solidFill>
              <a:latin typeface="宋体"/>
            </a:endParaRPr>
          </a:p>
          <a:p>
            <a:pPr lvl="0" indent="228600">
              <a:spcBef>
                <a:spcPct val="0"/>
              </a:spcBef>
              <a:defRPr/>
            </a:pPr>
            <a:r>
              <a:rPr kumimoji="1" lang="zh-CN" altLang="en-US" sz="2800" kern="1200" dirty="0">
                <a:solidFill>
                  <a:srgbClr val="000000"/>
                </a:solidFill>
                <a:latin typeface="宋体"/>
              </a:rPr>
              <a:t>  </a:t>
            </a:r>
            <a:r>
              <a:rPr kumimoji="1" lang="en-US" altLang="zh-CN" sz="2800" kern="1200" dirty="0">
                <a:solidFill>
                  <a:srgbClr val="0000CC"/>
                </a:solidFill>
                <a:latin typeface="宋体"/>
              </a:rPr>
              <a:t>② </a:t>
            </a:r>
            <a:r>
              <a:rPr kumimoji="1" lang="zh-CN" altLang="en-US" sz="2800" kern="1200" dirty="0">
                <a:solidFill>
                  <a:srgbClr val="0000CC"/>
                </a:solidFill>
                <a:latin typeface="宋体"/>
              </a:rPr>
              <a:t>转换速度</a:t>
            </a:r>
          </a:p>
          <a:p>
            <a:pPr lvl="0" indent="228600" eaLnBrk="1" hangingPunct="1">
              <a:spcBef>
                <a:spcPct val="0"/>
              </a:spcBef>
              <a:defRPr/>
            </a:pPr>
            <a:r>
              <a:rPr kumimoji="1" lang="zh-CN" altLang="en-US" sz="2800" kern="1200" dirty="0">
                <a:solidFill>
                  <a:srgbClr val="000000"/>
                </a:solidFill>
                <a:latin typeface="宋体"/>
              </a:rPr>
              <a:t> </a:t>
            </a:r>
            <a:r>
              <a:rPr lang="en-US" altLang="zh-CN" sz="2800" kern="1200" dirty="0">
                <a:solidFill>
                  <a:srgbClr val="000000"/>
                </a:solidFill>
                <a:latin typeface="宋体"/>
              </a:rPr>
              <a:t>A/D</a:t>
            </a:r>
            <a:r>
              <a:rPr lang="zh-CN" altLang="en-US" sz="2800" kern="1200" dirty="0">
                <a:solidFill>
                  <a:srgbClr val="000000"/>
                </a:solidFill>
                <a:latin typeface="宋体"/>
              </a:rPr>
              <a:t>转换器的转换速度常用转换时间或转换速率描述。转换时间指完成一次</a:t>
            </a:r>
            <a:r>
              <a:rPr lang="en-US" altLang="zh-CN" sz="2800" kern="1200" dirty="0">
                <a:solidFill>
                  <a:srgbClr val="000000"/>
                </a:solidFill>
                <a:latin typeface="宋体"/>
              </a:rPr>
              <a:t>A/D</a:t>
            </a:r>
            <a:r>
              <a:rPr lang="zh-CN" altLang="en-US" sz="2800" kern="1200" dirty="0">
                <a:solidFill>
                  <a:srgbClr val="000000"/>
                </a:solidFill>
                <a:latin typeface="宋体"/>
              </a:rPr>
              <a:t>转换所需要的时间。转换速率是转换时间的倒数，一般指在</a:t>
            </a:r>
            <a:r>
              <a:rPr lang="en-US" altLang="zh-CN" sz="2800" kern="1200" dirty="0">
                <a:solidFill>
                  <a:srgbClr val="000000"/>
                </a:solidFill>
                <a:latin typeface="宋体"/>
              </a:rPr>
              <a:t>1</a:t>
            </a:r>
            <a:r>
              <a:rPr lang="zh-CN" altLang="en-US" sz="2800" kern="1200" dirty="0">
                <a:solidFill>
                  <a:srgbClr val="000000"/>
                </a:solidFill>
                <a:latin typeface="宋体"/>
              </a:rPr>
              <a:t>秒内可以完成的转换次数。转换速率越高越好。</a:t>
            </a:r>
            <a:r>
              <a:rPr kumimoji="1" lang="zh-CN" altLang="en-US" sz="2800" b="0" kern="1200" dirty="0">
                <a:solidFill>
                  <a:srgbClr val="000000"/>
                </a:solidFill>
                <a:latin typeface="宋体"/>
              </a:rPr>
              <a:t> </a:t>
            </a:r>
            <a:r>
              <a:rPr kumimoji="1" lang="zh-CN" altLang="en-US" sz="2800" kern="1200" dirty="0">
                <a:solidFill>
                  <a:srgbClr val="000000"/>
                </a:solidFill>
                <a:latin typeface="宋体"/>
              </a:rPr>
              <a:t> </a:t>
            </a:r>
            <a:endParaRPr lang="zh-CN" altLang="en-US" dirty="0"/>
          </a:p>
        </p:txBody>
      </p:sp>
      <p:sp>
        <p:nvSpPr>
          <p:cNvPr id="68610"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C8F9747-8BCF-4CED-A1D9-05A2EC4D1626}" type="slidenum">
              <a:rPr lang="en-US" altLang="zh-CN" sz="1000">
                <a:solidFill>
                  <a:srgbClr val="000000"/>
                </a:solidFill>
                <a:latin typeface="Franklin Gothic Book" pitchFamily="34" charset="0"/>
                <a:ea typeface="黑体" pitchFamily="49" charset="-122"/>
              </a:rPr>
              <a:pPr>
                <a:spcBef>
                  <a:spcPct val="0"/>
                </a:spcBef>
                <a:buClrTx/>
                <a:buFontTx/>
                <a:buNone/>
              </a:pPr>
              <a:t>51</a:t>
            </a:fld>
            <a:endParaRPr lang="en-US" altLang="zh-CN" sz="1000">
              <a:solidFill>
                <a:srgbClr val="000000"/>
              </a:solidFill>
              <a:latin typeface="Franklin Gothic Book" pitchFamily="34" charset="0"/>
              <a:ea typeface="黑体" pitchFamily="49" charset="-122"/>
            </a:endParaRPr>
          </a:p>
        </p:txBody>
      </p:sp>
      <p:sp>
        <p:nvSpPr>
          <p:cNvPr id="6"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FB87DF16-EA78-4F41-8EEA-DE4C020D4AD3}" type="slidenum">
              <a:rPr lang="en-US" altLang="zh-CN" sz="1200" smtClean="0">
                <a:effectLst>
                  <a:outerShdw blurRad="38100" dist="38100" dir="2700000" algn="tl">
                    <a:srgbClr val="FFFFFF"/>
                  </a:outerShdw>
                </a:effectLst>
              </a:rPr>
              <a:pPr algn="r" eaLnBrk="1" hangingPunct="1">
                <a:spcBef>
                  <a:spcPct val="0"/>
                </a:spcBef>
                <a:buClrTx/>
                <a:buFontTx/>
                <a:buNone/>
                <a:defRPr/>
              </a:pPr>
              <a:t>51</a:t>
            </a:fld>
            <a:endParaRPr lang="en-US" altLang="zh-CN" sz="1200" smtClean="0">
              <a:effectLst>
                <a:outerShdw blurRad="38100" dist="38100" dir="2700000" algn="tl">
                  <a:srgbClr val="FFFFFF"/>
                </a:outerShdw>
              </a:effectLst>
            </a:endParaRPr>
          </a:p>
        </p:txBody>
      </p:sp>
      <p:sp>
        <p:nvSpPr>
          <p:cNvPr id="5"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8105DC12-B9E0-4076-8E27-B7B3C4E6A590}" type="slidenum">
              <a:rPr lang="en-US" altLang="zh-CN" sz="1200" smtClean="0">
                <a:effectLst>
                  <a:outerShdw blurRad="38100" dist="38100" dir="2700000" algn="tl">
                    <a:srgbClr val="FFFFFF"/>
                  </a:outerShdw>
                </a:effectLst>
              </a:rPr>
              <a:pPr algn="r" eaLnBrk="1" hangingPunct="1">
                <a:spcBef>
                  <a:spcPct val="0"/>
                </a:spcBef>
                <a:buClrTx/>
                <a:buFontTx/>
                <a:buNone/>
                <a:defRPr/>
              </a:pPr>
              <a:t>51</a:t>
            </a:fld>
            <a:endParaRPr lang="en-US" altLang="zh-CN" sz="1200" smtClean="0">
              <a:effectLst>
                <a:outerShdw blurRad="38100" dist="38100" dir="2700000" algn="tl">
                  <a:srgbClr val="FFFFFF"/>
                </a:outerShdw>
              </a:effectLst>
            </a:endParaRPr>
          </a:p>
        </p:txBody>
      </p:sp>
      <p:sp>
        <p:nvSpPr>
          <p:cNvPr id="4" name="灯片编号占位符 3"/>
          <p:cNvSpPr txBox="1">
            <a:spLocks noGrp="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EC816E3A-2605-4BD6-844B-0B87CA10703B}" type="slidenum">
              <a:rPr lang="en-US" altLang="zh-CN" sz="1200" smtClean="0">
                <a:effectLst>
                  <a:outerShdw blurRad="38100" dist="38100" dir="2700000" algn="tl">
                    <a:srgbClr val="FFFFFF"/>
                  </a:outerShdw>
                </a:effectLst>
              </a:rPr>
              <a:pPr algn="r" eaLnBrk="1" hangingPunct="1">
                <a:spcBef>
                  <a:spcPct val="0"/>
                </a:spcBef>
                <a:buClrTx/>
                <a:buFontTx/>
                <a:buNone/>
                <a:defRPr/>
              </a:pPr>
              <a:t>51</a:t>
            </a:fld>
            <a:endParaRPr lang="en-US" altLang="zh-CN" sz="1200" smtClean="0">
              <a:effectLst>
                <a:outerShdw blurRad="38100" dist="38100" dir="2700000" algn="tl">
                  <a:srgbClr val="FFFFFF"/>
                </a:outerShdw>
              </a:effectLst>
            </a:endParaRPr>
          </a:p>
        </p:txBody>
      </p:sp>
      <p:pic>
        <p:nvPicPr>
          <p:cNvPr id="686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2060301A-EA29-41F6-9F83-749B40725751}" type="slidenum">
              <a:rPr lang="en-US" altLang="zh-CN" smtClean="0"/>
              <a:t>51</a:t>
            </a:fld>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Rectangle 11"/>
          <p:cNvSpPr>
            <a:spLocks noGrp="1" noChangeArrowheads="1"/>
          </p:cNvSpPr>
          <p:nvPr>
            <p:ph type="title"/>
          </p:nvPr>
        </p:nvSpPr>
        <p:spPr/>
        <p:txBody>
          <a:bodyPr/>
          <a:lstStyle/>
          <a:p>
            <a:r>
              <a:rPr lang="en-US" altLang="zh-CN" sz="3200" b="1" smtClean="0">
                <a:solidFill>
                  <a:schemeClr val="tx1"/>
                </a:solidFill>
                <a:latin typeface="宋体" pitchFamily="2" charset="-122"/>
              </a:rPr>
              <a:t>  </a:t>
            </a:r>
            <a:endParaRPr lang="zh-CN" altLang="en-US" sz="3200" b="1" smtClean="0">
              <a:solidFill>
                <a:schemeClr val="tx1"/>
              </a:solidFill>
              <a:latin typeface="宋体" pitchFamily="2" charset="-122"/>
            </a:endParaRPr>
          </a:p>
        </p:txBody>
      </p:sp>
      <p:sp>
        <p:nvSpPr>
          <p:cNvPr id="2" name="内容占位符 1"/>
          <p:cNvSpPr>
            <a:spLocks noGrp="1"/>
          </p:cNvSpPr>
          <p:nvPr>
            <p:ph idx="1"/>
          </p:nvPr>
        </p:nvSpPr>
        <p:spPr/>
        <p:txBody>
          <a:bodyPr/>
          <a:lstStyle/>
          <a:p>
            <a:pPr lvl="0" eaLnBrk="1" hangingPunct="1">
              <a:spcBef>
                <a:spcPts val="600"/>
              </a:spcBef>
              <a:defRPr/>
            </a:pPr>
            <a:r>
              <a:rPr lang="zh-CN" altLang="en-US" sz="2800" kern="1200" dirty="0" smtClean="0">
                <a:solidFill>
                  <a:srgbClr val="0000CC"/>
                </a:solidFill>
                <a:latin typeface="宋体"/>
              </a:rPr>
              <a:t>③ </a:t>
            </a:r>
            <a:r>
              <a:rPr lang="zh-CN" altLang="en-US" sz="2800" kern="1200" dirty="0">
                <a:solidFill>
                  <a:srgbClr val="0000CC"/>
                </a:solidFill>
                <a:latin typeface="宋体"/>
              </a:rPr>
              <a:t>转换误差</a:t>
            </a:r>
            <a:endParaRPr lang="en-US" altLang="zh-CN" sz="2800" kern="1200" dirty="0">
              <a:solidFill>
                <a:srgbClr val="0000CC"/>
              </a:solidFill>
              <a:latin typeface="宋体"/>
            </a:endParaRPr>
          </a:p>
          <a:p>
            <a:pPr lvl="0" eaLnBrk="1" hangingPunct="1">
              <a:spcBef>
                <a:spcPts val="600"/>
              </a:spcBef>
              <a:defRPr/>
            </a:pPr>
            <a:r>
              <a:rPr lang="zh-CN" altLang="en-US" sz="2800" kern="1200" dirty="0" smtClean="0">
                <a:solidFill>
                  <a:srgbClr val="000000"/>
                </a:solidFill>
                <a:latin typeface="宋体"/>
              </a:rPr>
              <a:t>表示</a:t>
            </a:r>
            <a:r>
              <a:rPr lang="zh-CN" altLang="en-US" sz="2800" kern="1200" dirty="0">
                <a:solidFill>
                  <a:srgbClr val="000000"/>
                </a:solidFill>
                <a:latin typeface="宋体"/>
              </a:rPr>
              <a:t>实际输出的数字量与理论上应该输出的数字量之间的差别，一般以相对误差的形式给出，并以最低有效位的倍数表示。例如转换误差</a:t>
            </a:r>
            <a:r>
              <a:rPr lang="en-US" altLang="zh-CN" sz="2800" kern="1200" dirty="0">
                <a:solidFill>
                  <a:srgbClr val="000000"/>
                </a:solidFill>
                <a:latin typeface="宋体"/>
              </a:rPr>
              <a:t>&lt;±1/2LSB</a:t>
            </a:r>
            <a:r>
              <a:rPr lang="zh-CN" altLang="en-US" sz="2800" kern="1200" dirty="0">
                <a:solidFill>
                  <a:srgbClr val="000000"/>
                </a:solidFill>
                <a:latin typeface="宋体"/>
              </a:rPr>
              <a:t>，表示实际输出的数字量与理论应得到的输出数字量之间的误差小于最低有效位的半个字。</a:t>
            </a:r>
            <a:r>
              <a:rPr lang="en-US" altLang="zh-CN" sz="2800" kern="1200" dirty="0">
                <a:solidFill>
                  <a:srgbClr val="000000"/>
                </a:solidFill>
                <a:latin typeface="宋体"/>
              </a:rPr>
              <a:t>	</a:t>
            </a:r>
          </a:p>
          <a:p>
            <a:pPr lvl="0" eaLnBrk="1" hangingPunct="1">
              <a:spcBef>
                <a:spcPts val="600"/>
              </a:spcBef>
              <a:defRPr/>
            </a:pPr>
            <a:r>
              <a:rPr lang="en-US" altLang="zh-CN" sz="2800" kern="1200" dirty="0" smtClean="0">
                <a:solidFill>
                  <a:srgbClr val="0000CC"/>
                </a:solidFill>
                <a:latin typeface="宋体"/>
              </a:rPr>
              <a:t>④ </a:t>
            </a:r>
            <a:r>
              <a:rPr lang="zh-CN" altLang="en-US" sz="2800" kern="1200" dirty="0">
                <a:solidFill>
                  <a:srgbClr val="0000CC"/>
                </a:solidFill>
                <a:latin typeface="宋体"/>
              </a:rPr>
              <a:t>满量程输入范围</a:t>
            </a:r>
          </a:p>
          <a:p>
            <a:pPr lvl="0" eaLnBrk="1" hangingPunct="1">
              <a:spcBef>
                <a:spcPts val="600"/>
              </a:spcBef>
              <a:defRPr/>
            </a:pPr>
            <a:r>
              <a:rPr lang="zh-CN" altLang="en-US" sz="2800" kern="1200" dirty="0" smtClean="0">
                <a:solidFill>
                  <a:srgbClr val="000000"/>
                </a:solidFill>
                <a:latin typeface="宋体"/>
              </a:rPr>
              <a:t>满</a:t>
            </a:r>
            <a:r>
              <a:rPr lang="zh-CN" altLang="en-US" sz="2800" kern="1200" dirty="0">
                <a:solidFill>
                  <a:srgbClr val="000000"/>
                </a:solidFill>
                <a:latin typeface="宋体"/>
              </a:rPr>
              <a:t>量程输入范围是指</a:t>
            </a:r>
            <a:r>
              <a:rPr lang="en-US" altLang="zh-CN" sz="2800" kern="1200" dirty="0">
                <a:solidFill>
                  <a:srgbClr val="000000"/>
                </a:solidFill>
                <a:latin typeface="宋体"/>
              </a:rPr>
              <a:t>ADC</a:t>
            </a:r>
            <a:r>
              <a:rPr lang="zh-CN" altLang="en-US" sz="2800" kern="1200" dirty="0">
                <a:solidFill>
                  <a:srgbClr val="000000"/>
                </a:solidFill>
                <a:latin typeface="宋体"/>
              </a:rPr>
              <a:t>输出从零变到最大值时对应的模拟输入信号的变化范围。例如某</a:t>
            </a:r>
            <a:r>
              <a:rPr lang="en-US" altLang="zh-CN" sz="2800" kern="1200" dirty="0">
                <a:solidFill>
                  <a:srgbClr val="000000"/>
                </a:solidFill>
                <a:latin typeface="宋体"/>
              </a:rPr>
              <a:t>12</a:t>
            </a:r>
            <a:r>
              <a:rPr lang="zh-CN" altLang="en-US" sz="2800" kern="1200" dirty="0">
                <a:solidFill>
                  <a:srgbClr val="000000"/>
                </a:solidFill>
                <a:latin typeface="宋体"/>
              </a:rPr>
              <a:t>位</a:t>
            </a:r>
            <a:r>
              <a:rPr lang="en-US" altLang="zh-CN" sz="2800" kern="1200" dirty="0">
                <a:solidFill>
                  <a:srgbClr val="000000"/>
                </a:solidFill>
                <a:latin typeface="宋体"/>
              </a:rPr>
              <a:t>ADC</a:t>
            </a:r>
            <a:r>
              <a:rPr lang="zh-CN" altLang="en-US" sz="2800" kern="1200" dirty="0">
                <a:solidFill>
                  <a:srgbClr val="000000"/>
                </a:solidFill>
                <a:latin typeface="宋体"/>
              </a:rPr>
              <a:t>输出</a:t>
            </a:r>
            <a:r>
              <a:rPr lang="en-US" altLang="zh-CN" sz="2800" kern="1200" dirty="0">
                <a:solidFill>
                  <a:srgbClr val="000000"/>
                </a:solidFill>
                <a:latin typeface="宋体"/>
              </a:rPr>
              <a:t>000H</a:t>
            </a:r>
            <a:r>
              <a:rPr lang="zh-CN" altLang="en-US" sz="2800" kern="1200" dirty="0">
                <a:solidFill>
                  <a:srgbClr val="000000"/>
                </a:solidFill>
                <a:latin typeface="宋体"/>
              </a:rPr>
              <a:t>时对应输入电压为</a:t>
            </a:r>
            <a:r>
              <a:rPr lang="en-US" altLang="zh-CN" sz="2800" kern="1200" dirty="0">
                <a:solidFill>
                  <a:srgbClr val="000000"/>
                </a:solidFill>
                <a:latin typeface="宋体"/>
              </a:rPr>
              <a:t>0V</a:t>
            </a:r>
            <a:r>
              <a:rPr lang="zh-CN" altLang="en-US" sz="2800" kern="1200" dirty="0">
                <a:solidFill>
                  <a:srgbClr val="000000"/>
                </a:solidFill>
                <a:latin typeface="宋体"/>
              </a:rPr>
              <a:t>，输出</a:t>
            </a:r>
            <a:r>
              <a:rPr lang="en-US" altLang="zh-CN" sz="2800" kern="1200" dirty="0">
                <a:solidFill>
                  <a:srgbClr val="000000"/>
                </a:solidFill>
                <a:latin typeface="宋体"/>
              </a:rPr>
              <a:t>FFFH</a:t>
            </a:r>
            <a:r>
              <a:rPr lang="zh-CN" altLang="en-US" sz="2800" kern="1200" dirty="0">
                <a:solidFill>
                  <a:srgbClr val="000000"/>
                </a:solidFill>
                <a:latin typeface="宋体"/>
              </a:rPr>
              <a:t>时对应输入电压为</a:t>
            </a:r>
            <a:r>
              <a:rPr lang="en-US" altLang="zh-CN" sz="2800" kern="1200" dirty="0">
                <a:solidFill>
                  <a:srgbClr val="000000"/>
                </a:solidFill>
                <a:latin typeface="宋体"/>
              </a:rPr>
              <a:t>5V</a:t>
            </a:r>
            <a:r>
              <a:rPr lang="zh-CN" altLang="en-US" sz="2800" kern="1200" dirty="0">
                <a:solidFill>
                  <a:srgbClr val="000000"/>
                </a:solidFill>
                <a:latin typeface="宋体"/>
              </a:rPr>
              <a:t>，则其满量程输入范围是</a:t>
            </a:r>
            <a:r>
              <a:rPr lang="en-US" altLang="zh-CN" sz="2800" kern="1200" dirty="0">
                <a:solidFill>
                  <a:srgbClr val="000000"/>
                </a:solidFill>
                <a:latin typeface="宋体"/>
              </a:rPr>
              <a:t>0</a:t>
            </a:r>
            <a:r>
              <a:rPr lang="zh-CN" altLang="en-US" sz="2800" kern="1200" dirty="0">
                <a:solidFill>
                  <a:srgbClr val="000000"/>
                </a:solidFill>
                <a:latin typeface="宋体"/>
              </a:rPr>
              <a:t>～</a:t>
            </a:r>
            <a:r>
              <a:rPr lang="en-US" altLang="zh-CN" sz="2800" kern="1200" dirty="0">
                <a:solidFill>
                  <a:srgbClr val="000000"/>
                </a:solidFill>
                <a:latin typeface="宋体"/>
              </a:rPr>
              <a:t>5V</a:t>
            </a:r>
            <a:r>
              <a:rPr lang="zh-CN" altLang="en-US" sz="2800" kern="1200" dirty="0">
                <a:solidFill>
                  <a:srgbClr val="000000"/>
                </a:solidFill>
                <a:latin typeface="宋体"/>
              </a:rPr>
              <a:t>。</a:t>
            </a:r>
          </a:p>
          <a:p>
            <a:pPr>
              <a:spcBef>
                <a:spcPts val="600"/>
              </a:spcBef>
            </a:pPr>
            <a:endParaRPr lang="zh-CN" altLang="en-US" dirty="0"/>
          </a:p>
        </p:txBody>
      </p:sp>
      <p:sp>
        <p:nvSpPr>
          <p:cNvPr id="69634"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B40D051-8FD4-44B2-B0D2-775210491DDB}" type="slidenum">
              <a:rPr lang="en-US" altLang="zh-CN" sz="1000">
                <a:solidFill>
                  <a:srgbClr val="000000"/>
                </a:solidFill>
                <a:latin typeface="Franklin Gothic Book" pitchFamily="34" charset="0"/>
                <a:ea typeface="黑体" pitchFamily="49" charset="-122"/>
              </a:rPr>
              <a:pPr>
                <a:spcBef>
                  <a:spcPct val="0"/>
                </a:spcBef>
                <a:buClrTx/>
                <a:buFontTx/>
                <a:buNone/>
              </a:pPr>
              <a:t>52</a:t>
            </a:fld>
            <a:endParaRPr lang="en-US" altLang="zh-CN" sz="1000">
              <a:solidFill>
                <a:srgbClr val="000000"/>
              </a:solidFill>
              <a:latin typeface="Franklin Gothic Book" pitchFamily="34" charset="0"/>
              <a:ea typeface="黑体" pitchFamily="49" charset="-122"/>
            </a:endParaRPr>
          </a:p>
        </p:txBody>
      </p:sp>
      <p:sp>
        <p:nvSpPr>
          <p:cNvPr id="7"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33FB8B87-3548-4A27-9A4D-510E3A4FA0E0}" type="slidenum">
              <a:rPr lang="en-US" altLang="zh-CN" sz="1200" smtClean="0">
                <a:effectLst>
                  <a:outerShdw blurRad="38100" dist="38100" dir="2700000" algn="tl">
                    <a:srgbClr val="FFFFFF"/>
                  </a:outerShdw>
                </a:effectLst>
              </a:rPr>
              <a:pPr algn="r" eaLnBrk="1" hangingPunct="1">
                <a:spcBef>
                  <a:spcPct val="0"/>
                </a:spcBef>
                <a:buClrTx/>
                <a:buFontTx/>
                <a:buNone/>
                <a:defRPr/>
              </a:pPr>
              <a:t>52</a:t>
            </a:fld>
            <a:endParaRPr lang="en-US" altLang="zh-CN" sz="1200" smtClean="0">
              <a:effectLst>
                <a:outerShdw blurRad="38100" dist="38100" dir="2700000" algn="tl">
                  <a:srgbClr val="FFFFFF"/>
                </a:outerShdw>
              </a:effectLst>
            </a:endParaRPr>
          </a:p>
        </p:txBody>
      </p:sp>
      <p:sp>
        <p:nvSpPr>
          <p:cNvPr id="6"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69452EDC-C018-48A2-8329-C95BDD843012}" type="slidenum">
              <a:rPr lang="en-US" altLang="zh-CN" sz="1200" smtClean="0">
                <a:effectLst>
                  <a:outerShdw blurRad="38100" dist="38100" dir="2700000" algn="tl">
                    <a:srgbClr val="FFFFFF"/>
                  </a:outerShdw>
                </a:effectLst>
              </a:rPr>
              <a:pPr algn="r" eaLnBrk="1" hangingPunct="1">
                <a:spcBef>
                  <a:spcPct val="0"/>
                </a:spcBef>
                <a:buClrTx/>
                <a:buFontTx/>
                <a:buNone/>
                <a:defRPr/>
              </a:pPr>
              <a:t>52</a:t>
            </a:fld>
            <a:endParaRPr lang="en-US" altLang="zh-CN" sz="1200" smtClean="0">
              <a:effectLst>
                <a:outerShdw blurRad="38100" dist="38100" dir="2700000" algn="tl">
                  <a:srgbClr val="FFFFFF"/>
                </a:outerShdw>
              </a:effectLst>
            </a:endParaRPr>
          </a:p>
        </p:txBody>
      </p:sp>
      <p:sp>
        <p:nvSpPr>
          <p:cNvPr id="15"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A367F747-BB78-4790-8AB9-9BFFD1C33154}" type="slidenum">
              <a:rPr lang="en-US" altLang="zh-CN" sz="1200" smtClean="0">
                <a:effectLst>
                  <a:outerShdw blurRad="38100" dist="38100" dir="2700000" algn="tl">
                    <a:srgbClr val="FFFFFF"/>
                  </a:outerShdw>
                </a:effectLst>
              </a:rPr>
              <a:pPr algn="r" eaLnBrk="1" hangingPunct="1">
                <a:spcBef>
                  <a:spcPct val="0"/>
                </a:spcBef>
                <a:buClrTx/>
                <a:buFontTx/>
                <a:buNone/>
                <a:defRPr/>
              </a:pPr>
              <a:t>52</a:t>
            </a:fld>
            <a:endParaRPr lang="en-US" altLang="zh-CN" sz="1200" smtClean="0">
              <a:effectLst>
                <a:outerShdw blurRad="38100" dist="38100" dir="2700000" algn="tl">
                  <a:srgbClr val="FFFFFF"/>
                </a:outerShdw>
              </a:effectLst>
            </a:endParaRPr>
          </a:p>
        </p:txBody>
      </p:sp>
      <p:sp>
        <p:nvSpPr>
          <p:cNvPr id="811019" name="Rectangle 11"/>
          <p:cNvSpPr>
            <a:spLocks noChangeArrowheads="1"/>
          </p:cNvSpPr>
          <p:nvPr/>
        </p:nvSpPr>
        <p:spPr bwMode="auto">
          <a:xfrm>
            <a:off x="611188" y="1065213"/>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lang="zh-CN" altLang="en-US" sz="3600" b="1">
              <a:latin typeface="Times New Roman" pitchFamily="18" charset="0"/>
              <a:ea typeface="华文中宋" pitchFamily="2" charset="-122"/>
            </a:endParaRPr>
          </a:p>
        </p:txBody>
      </p:sp>
      <p:sp>
        <p:nvSpPr>
          <p:cNvPr id="811020" name="Rectangle 12"/>
          <p:cNvSpPr>
            <a:spLocks noChangeArrowheads="1"/>
          </p:cNvSpPr>
          <p:nvPr/>
        </p:nvSpPr>
        <p:spPr bwMode="auto">
          <a:xfrm>
            <a:off x="3175" y="2360325"/>
            <a:ext cx="8964613" cy="584775"/>
          </a:xfrm>
          <a:prstGeom prst="rect">
            <a:avLst/>
          </a:prstGeom>
          <a:noFill/>
          <a:ln w="9525" algn="ctr">
            <a:noFill/>
            <a:miter lim="800000"/>
            <a:headEnd/>
            <a:tailEnd/>
          </a:ln>
        </p:spPr>
        <p:txBody>
          <a:bodyPr anchor="ctr">
            <a:spAutoFit/>
          </a:bodyPr>
          <a:lstStyle/>
          <a:p>
            <a:pPr eaLnBrk="1" hangingPunct="1">
              <a:defRPr/>
            </a:pPr>
            <a:r>
              <a:rPr lang="zh-CN" altLang="en-US" sz="3200" b="1" dirty="0">
                <a:solidFill>
                  <a:srgbClr val="0000CC"/>
                </a:solidFill>
                <a:latin typeface="+mn-ea"/>
                <a:ea typeface="+mn-ea"/>
              </a:rPr>
              <a:t>     </a:t>
            </a:r>
            <a:endParaRPr lang="zh-CN" altLang="en-US" sz="2800" b="1" dirty="0">
              <a:latin typeface="+mn-ea"/>
              <a:ea typeface="+mn-ea"/>
            </a:endParaRPr>
          </a:p>
        </p:txBody>
      </p:sp>
      <p:pic>
        <p:nvPicPr>
          <p:cNvPr id="696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AD8362FE-7125-4701-8CA0-5DEE9CF2340E}" type="slidenum">
              <a:rPr lang="en-US" altLang="zh-CN" smtClean="0"/>
              <a:t>52</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811019"/>
                                        </p:tgtEl>
                                        <p:attrNameLst>
                                          <p:attrName>style.visibility</p:attrName>
                                        </p:attrNameLst>
                                      </p:cBhvr>
                                      <p:to>
                                        <p:strVal val="visible"/>
                                      </p:to>
                                    </p:set>
                                    <p:animEffect transition="in" filter="blinds(horizontal)">
                                      <p:cBhvr>
                                        <p:cTn id="7" dur="500"/>
                                        <p:tgtEl>
                                          <p:spTgt spid="8110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811020"/>
                                        </p:tgtEl>
                                        <p:attrNameLst>
                                          <p:attrName>style.visibility</p:attrName>
                                        </p:attrNameLst>
                                      </p:cBhvr>
                                      <p:to>
                                        <p:strVal val="visible"/>
                                      </p:to>
                                    </p:set>
                                    <p:anim calcmode="lin" valueType="num">
                                      <p:cBhvr additive="base">
                                        <p:cTn id="12" dur="5000" fill="hold"/>
                                        <p:tgtEl>
                                          <p:spTgt spid="811020"/>
                                        </p:tgtEl>
                                        <p:attrNameLst>
                                          <p:attrName>ppt_x</p:attrName>
                                        </p:attrNameLst>
                                      </p:cBhvr>
                                      <p:tavLst>
                                        <p:tav tm="0">
                                          <p:val>
                                            <p:strVal val="#ppt_x"/>
                                          </p:val>
                                        </p:tav>
                                        <p:tav tm="100000">
                                          <p:val>
                                            <p:strVal val="#ppt_x"/>
                                          </p:val>
                                        </p:tav>
                                      </p:tavLst>
                                    </p:anim>
                                    <p:anim calcmode="lin" valueType="num">
                                      <p:cBhvr additive="base">
                                        <p:cTn id="13" dur="5000" fill="hold"/>
                                        <p:tgtEl>
                                          <p:spTgt spid="8110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9" grpId="0"/>
      <p:bldP spid="8110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5" name="Rectangle 19"/>
          <p:cNvSpPr>
            <a:spLocks noGrp="1" noChangeArrowheads="1"/>
          </p:cNvSpPr>
          <p:nvPr>
            <p:ph type="title"/>
          </p:nvPr>
        </p:nvSpPr>
        <p:spPr/>
        <p:txBody>
          <a:bodyPr/>
          <a:lstStyle/>
          <a:p>
            <a:pPr>
              <a:defRPr/>
            </a:pPr>
            <a:r>
              <a:rPr lang="en-US" altLang="zh-CN" sz="3600" b="1" dirty="0">
                <a:solidFill>
                  <a:srgbClr val="9933FF"/>
                </a:solidFill>
                <a:latin typeface="+mn-ea"/>
                <a:ea typeface="+mn-ea"/>
              </a:rPr>
              <a:t>2</a:t>
            </a:r>
            <a:r>
              <a:rPr lang="en-US" altLang="zh-CN" sz="3600" b="1" dirty="0" smtClean="0">
                <a:solidFill>
                  <a:srgbClr val="9933FF"/>
                </a:solidFill>
                <a:latin typeface="+mn-ea"/>
                <a:ea typeface="+mn-ea"/>
              </a:rPr>
              <a:t>. </a:t>
            </a:r>
            <a:r>
              <a:rPr lang="zh-CN" altLang="en-US" sz="3600" b="1" dirty="0" smtClean="0">
                <a:solidFill>
                  <a:srgbClr val="9933FF"/>
                </a:solidFill>
                <a:latin typeface="+mn-ea"/>
                <a:ea typeface="+mn-ea"/>
              </a:rPr>
              <a:t>逐次逼近型</a:t>
            </a:r>
            <a:r>
              <a:rPr lang="en-US" altLang="zh-CN" sz="3600" b="1" dirty="0" smtClean="0">
                <a:solidFill>
                  <a:srgbClr val="9933FF"/>
                </a:solidFill>
                <a:latin typeface="+mn-ea"/>
                <a:ea typeface="+mn-ea"/>
              </a:rPr>
              <a:t>A/D</a:t>
            </a:r>
            <a:r>
              <a:rPr lang="zh-CN" altLang="en-US" sz="3600" b="1" dirty="0" smtClean="0">
                <a:solidFill>
                  <a:srgbClr val="9933FF"/>
                </a:solidFill>
                <a:latin typeface="+mn-ea"/>
                <a:ea typeface="+mn-ea"/>
              </a:rPr>
              <a:t>转换器</a:t>
            </a:r>
          </a:p>
        </p:txBody>
      </p:sp>
      <p:sp>
        <p:nvSpPr>
          <p:cNvPr id="2" name="内容占位符 1"/>
          <p:cNvSpPr>
            <a:spLocks noGrp="1"/>
          </p:cNvSpPr>
          <p:nvPr>
            <p:ph idx="1"/>
          </p:nvPr>
        </p:nvSpPr>
        <p:spPr/>
        <p:txBody>
          <a:bodyPr/>
          <a:lstStyle/>
          <a:p>
            <a:pPr lvl="0" algn="just">
              <a:spcBef>
                <a:spcPts val="600"/>
              </a:spcBef>
              <a:defRPr/>
            </a:pPr>
            <a:r>
              <a:rPr lang="zh-CN" altLang="en-US" sz="2800" kern="1200" dirty="0">
                <a:solidFill>
                  <a:srgbClr val="000000"/>
                </a:solidFill>
                <a:latin typeface="宋体"/>
              </a:rPr>
              <a:t>逐次逼近型</a:t>
            </a:r>
            <a:r>
              <a:rPr lang="en-US" altLang="zh-CN" sz="2800" kern="1200" dirty="0">
                <a:solidFill>
                  <a:srgbClr val="000000"/>
                </a:solidFill>
                <a:latin typeface="宋体"/>
              </a:rPr>
              <a:t>A/D</a:t>
            </a:r>
            <a:r>
              <a:rPr lang="zh-CN" altLang="en-US" sz="2800" kern="1200" dirty="0">
                <a:solidFill>
                  <a:srgbClr val="000000"/>
                </a:solidFill>
                <a:latin typeface="宋体"/>
              </a:rPr>
              <a:t>转换器是将输入模拟电压与不同的基准电压多次比较，比较时从</a:t>
            </a:r>
            <a:r>
              <a:rPr lang="en-US" altLang="zh-CN" sz="2800" kern="1200" dirty="0">
                <a:solidFill>
                  <a:srgbClr val="000000"/>
                </a:solidFill>
                <a:latin typeface="宋体"/>
              </a:rPr>
              <a:t>DAC</a:t>
            </a:r>
            <a:r>
              <a:rPr lang="zh-CN" altLang="en-US" sz="2800" kern="1200" dirty="0">
                <a:solidFill>
                  <a:srgbClr val="000000"/>
                </a:solidFill>
                <a:latin typeface="宋体"/>
              </a:rPr>
              <a:t>输入数字量的高位到低位逐次进行，依次确定各位数码的“</a:t>
            </a:r>
            <a:r>
              <a:rPr lang="en-US" altLang="zh-CN" sz="2800" kern="1200" dirty="0">
                <a:solidFill>
                  <a:srgbClr val="000000"/>
                </a:solidFill>
                <a:latin typeface="宋体"/>
              </a:rPr>
              <a:t>0”</a:t>
            </a:r>
            <a:r>
              <a:rPr lang="zh-CN" altLang="en-US" sz="2800" kern="1200" dirty="0">
                <a:solidFill>
                  <a:srgbClr val="000000"/>
                </a:solidFill>
                <a:latin typeface="宋体"/>
              </a:rPr>
              <a:t>、“</a:t>
            </a:r>
            <a:r>
              <a:rPr lang="en-US" altLang="zh-CN" sz="2800" kern="1200" dirty="0">
                <a:solidFill>
                  <a:srgbClr val="000000"/>
                </a:solidFill>
                <a:latin typeface="宋体"/>
              </a:rPr>
              <a:t>1”</a:t>
            </a:r>
            <a:r>
              <a:rPr lang="zh-CN" altLang="en-US" sz="2800" kern="1200" dirty="0">
                <a:solidFill>
                  <a:srgbClr val="000000"/>
                </a:solidFill>
                <a:latin typeface="宋体"/>
              </a:rPr>
              <a:t>状态，使转换所得的数字量在数值上逐次逼近输入模拟量的对应值。</a:t>
            </a:r>
          </a:p>
          <a:p>
            <a:pPr lvl="0" algn="just">
              <a:spcBef>
                <a:spcPts val="600"/>
              </a:spcBef>
              <a:defRPr/>
            </a:pPr>
            <a:r>
              <a:rPr lang="zh-CN" altLang="en-US" sz="2800" kern="1200" dirty="0">
                <a:solidFill>
                  <a:srgbClr val="000000"/>
                </a:solidFill>
                <a:latin typeface="宋体"/>
              </a:rPr>
              <a:t>    </a:t>
            </a:r>
            <a:endParaRPr lang="en-US" altLang="zh-CN" sz="2800" kern="1200" dirty="0" smtClean="0">
              <a:solidFill>
                <a:srgbClr val="000000"/>
              </a:solidFill>
              <a:latin typeface="宋体"/>
            </a:endParaRPr>
          </a:p>
          <a:p>
            <a:pPr lvl="0" algn="just">
              <a:spcBef>
                <a:spcPts val="600"/>
              </a:spcBef>
              <a:defRPr/>
            </a:pPr>
            <a:r>
              <a:rPr lang="zh-CN" altLang="en-US" sz="2800" kern="1200" dirty="0" smtClean="0">
                <a:solidFill>
                  <a:srgbClr val="0000CC"/>
                </a:solidFill>
                <a:latin typeface="宋体"/>
              </a:rPr>
              <a:t>（</a:t>
            </a:r>
            <a:r>
              <a:rPr lang="en-US" altLang="zh-CN" sz="2800" kern="1200" dirty="0">
                <a:solidFill>
                  <a:srgbClr val="0000CC"/>
                </a:solidFill>
                <a:latin typeface="宋体"/>
              </a:rPr>
              <a:t>1</a:t>
            </a:r>
            <a:r>
              <a:rPr lang="zh-CN" altLang="en-US" sz="2800" kern="1200" dirty="0">
                <a:solidFill>
                  <a:srgbClr val="0000CC"/>
                </a:solidFill>
                <a:latin typeface="宋体"/>
              </a:rPr>
              <a:t>）组成结构</a:t>
            </a:r>
            <a:endParaRPr lang="en-US" altLang="zh-CN" sz="2800" kern="1200" dirty="0">
              <a:solidFill>
                <a:srgbClr val="0000CC"/>
              </a:solidFill>
              <a:latin typeface="宋体"/>
            </a:endParaRPr>
          </a:p>
          <a:p>
            <a:pPr lvl="0" algn="just">
              <a:spcBef>
                <a:spcPts val="600"/>
              </a:spcBef>
              <a:defRPr/>
            </a:pPr>
            <a:r>
              <a:rPr lang="en-US" altLang="zh-CN" sz="2800" kern="1200" dirty="0">
                <a:solidFill>
                  <a:srgbClr val="000000"/>
                </a:solidFill>
                <a:latin typeface="宋体"/>
              </a:rPr>
              <a:t>    </a:t>
            </a:r>
            <a:r>
              <a:rPr lang="zh-CN" altLang="en-US" sz="2800" kern="1200" dirty="0">
                <a:solidFill>
                  <a:srgbClr val="000000"/>
                </a:solidFill>
                <a:latin typeface="宋体"/>
              </a:rPr>
              <a:t>包括如下几部分，如下部分：</a:t>
            </a:r>
          </a:p>
          <a:p>
            <a:endParaRPr lang="zh-CN" altLang="en-US" dirty="0"/>
          </a:p>
        </p:txBody>
      </p:sp>
      <p:sp>
        <p:nvSpPr>
          <p:cNvPr id="70658"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B673E112-326C-4D75-9603-A2A3E66C0E5F}" type="slidenum">
              <a:rPr lang="en-US" altLang="zh-CN" sz="1000">
                <a:solidFill>
                  <a:srgbClr val="000000"/>
                </a:solidFill>
                <a:latin typeface="Franklin Gothic Book" pitchFamily="34" charset="0"/>
                <a:ea typeface="黑体" pitchFamily="49" charset="-122"/>
              </a:rPr>
              <a:pPr>
                <a:spcBef>
                  <a:spcPct val="0"/>
                </a:spcBef>
                <a:buClrTx/>
                <a:buFontTx/>
                <a:buNone/>
              </a:pPr>
              <a:t>53</a:t>
            </a:fld>
            <a:endParaRPr lang="en-US" altLang="zh-CN" sz="1000">
              <a:solidFill>
                <a:srgbClr val="000000"/>
              </a:solidFill>
              <a:latin typeface="Franklin Gothic Book" pitchFamily="34" charset="0"/>
              <a:ea typeface="黑体" pitchFamily="49" charset="-122"/>
            </a:endParaRPr>
          </a:p>
        </p:txBody>
      </p:sp>
      <p:sp>
        <p:nvSpPr>
          <p:cNvPr id="22"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8D2228BC-B670-4EC4-931E-9C816EAA17F7}" type="slidenum">
              <a:rPr lang="en-US" altLang="zh-CN" sz="1200" smtClean="0">
                <a:effectLst>
                  <a:outerShdw blurRad="38100" dist="38100" dir="2700000" algn="tl">
                    <a:srgbClr val="FFFFFF"/>
                  </a:outerShdw>
                </a:effectLst>
              </a:rPr>
              <a:pPr algn="r" eaLnBrk="1" hangingPunct="1">
                <a:spcBef>
                  <a:spcPct val="0"/>
                </a:spcBef>
                <a:buClrTx/>
                <a:buFontTx/>
                <a:buNone/>
                <a:defRPr/>
              </a:pPr>
              <a:t>53</a:t>
            </a:fld>
            <a:endParaRPr lang="en-US" altLang="zh-CN" sz="1200" smtClean="0">
              <a:effectLst>
                <a:outerShdw blurRad="38100" dist="38100" dir="2700000" algn="tl">
                  <a:srgbClr val="FFFFFF"/>
                </a:outerShdw>
              </a:effectLst>
            </a:endParaRPr>
          </a:p>
        </p:txBody>
      </p:sp>
      <p:sp>
        <p:nvSpPr>
          <p:cNvPr id="21"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CCA8CC65-13FE-413E-B136-C7E2E647A161}" type="slidenum">
              <a:rPr lang="en-US" altLang="zh-CN" sz="1200" smtClean="0">
                <a:effectLst>
                  <a:outerShdw blurRad="38100" dist="38100" dir="2700000" algn="tl">
                    <a:srgbClr val="FFFFFF"/>
                  </a:outerShdw>
                </a:effectLst>
              </a:rPr>
              <a:pPr algn="r" eaLnBrk="1" hangingPunct="1">
                <a:spcBef>
                  <a:spcPct val="0"/>
                </a:spcBef>
                <a:buClrTx/>
                <a:buFontTx/>
                <a:buNone/>
                <a:defRPr/>
              </a:pPr>
              <a:t>53</a:t>
            </a:fld>
            <a:endParaRPr lang="en-US" altLang="zh-CN" sz="1200" smtClean="0">
              <a:effectLst>
                <a:outerShdw blurRad="38100" dist="38100" dir="2700000" algn="tl">
                  <a:srgbClr val="FFFFFF"/>
                </a:outerShdw>
              </a:effectLst>
            </a:endParaRPr>
          </a:p>
        </p:txBody>
      </p:sp>
      <p:sp>
        <p:nvSpPr>
          <p:cNvPr id="23"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F5CF0DAD-4FC3-450E-B551-3D4F42B3883A}" type="slidenum">
              <a:rPr lang="en-US" altLang="zh-CN" sz="1200" smtClean="0">
                <a:effectLst>
                  <a:outerShdw blurRad="38100" dist="38100" dir="2700000" algn="tl">
                    <a:srgbClr val="FFFFFF"/>
                  </a:outerShdw>
                </a:effectLst>
              </a:rPr>
              <a:pPr algn="r" eaLnBrk="1" hangingPunct="1">
                <a:spcBef>
                  <a:spcPct val="0"/>
                </a:spcBef>
                <a:buClrTx/>
                <a:buFontTx/>
                <a:buNone/>
                <a:defRPr/>
              </a:pPr>
              <a:t>53</a:t>
            </a:fld>
            <a:endParaRPr lang="en-US" altLang="zh-CN" sz="1200" smtClean="0">
              <a:effectLst>
                <a:outerShdw blurRad="38100" dist="38100" dir="2700000" algn="tl">
                  <a:srgbClr val="FFFFFF"/>
                </a:outerShdw>
              </a:effectLst>
            </a:endParaRPr>
          </a:p>
        </p:txBody>
      </p:sp>
      <p:sp>
        <p:nvSpPr>
          <p:cNvPr id="766987" name="Rectangle 11"/>
          <p:cNvSpPr>
            <a:spLocks noChangeArrowheads="1"/>
          </p:cNvSpPr>
          <p:nvPr/>
        </p:nvSpPr>
        <p:spPr bwMode="auto">
          <a:xfrm>
            <a:off x="34925" y="1484313"/>
            <a:ext cx="4967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en-US" sz="2800" b="1">
              <a:latin typeface="华文中宋" pitchFamily="2" charset="-122"/>
              <a:ea typeface="华文中宋" pitchFamily="2" charset="-122"/>
            </a:endParaRPr>
          </a:p>
        </p:txBody>
      </p:sp>
      <p:sp>
        <p:nvSpPr>
          <p:cNvPr id="766988" name="Rectangle 12"/>
          <p:cNvSpPr>
            <a:spLocks noChangeArrowheads="1"/>
          </p:cNvSpPr>
          <p:nvPr/>
        </p:nvSpPr>
        <p:spPr bwMode="auto">
          <a:xfrm>
            <a:off x="684213" y="4786313"/>
            <a:ext cx="1512887" cy="1019175"/>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zh-CN" sz="2800">
              <a:solidFill>
                <a:srgbClr val="FFFF00"/>
              </a:solidFill>
              <a:latin typeface="Times New Roman" pitchFamily="18" charset="0"/>
              <a:ea typeface="仿宋_GB2312" charset="-122"/>
            </a:endParaRPr>
          </a:p>
        </p:txBody>
      </p:sp>
      <p:sp>
        <p:nvSpPr>
          <p:cNvPr id="766989" name="Text Box 13"/>
          <p:cNvSpPr txBox="1">
            <a:spLocks noChangeArrowheads="1"/>
          </p:cNvSpPr>
          <p:nvPr/>
        </p:nvSpPr>
        <p:spPr bwMode="auto">
          <a:xfrm>
            <a:off x="827088" y="5157788"/>
            <a:ext cx="129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r>
              <a:rPr lang="zh-CN" altLang="en-US" sz="2400" b="1">
                <a:solidFill>
                  <a:srgbClr val="FF0000"/>
                </a:solidFill>
                <a:latin typeface="Times New Roman" pitchFamily="18" charset="0"/>
                <a:ea typeface="仿宋_GB2312" charset="-122"/>
              </a:rPr>
              <a:t>比较器</a:t>
            </a:r>
          </a:p>
        </p:txBody>
      </p:sp>
      <p:sp>
        <p:nvSpPr>
          <p:cNvPr id="766990" name="Rectangle 14"/>
          <p:cNvSpPr>
            <a:spLocks noChangeArrowheads="1"/>
          </p:cNvSpPr>
          <p:nvPr/>
        </p:nvSpPr>
        <p:spPr bwMode="auto">
          <a:xfrm>
            <a:off x="4859338" y="4786313"/>
            <a:ext cx="1512887" cy="1019175"/>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zh-CN" sz="2800">
              <a:solidFill>
                <a:srgbClr val="FFFF00"/>
              </a:solidFill>
              <a:latin typeface="Times New Roman" pitchFamily="18" charset="0"/>
              <a:ea typeface="仿宋_GB2312" charset="-122"/>
            </a:endParaRPr>
          </a:p>
        </p:txBody>
      </p:sp>
      <p:sp>
        <p:nvSpPr>
          <p:cNvPr id="766992" name="Rectangle 16"/>
          <p:cNvSpPr>
            <a:spLocks noChangeArrowheads="1"/>
          </p:cNvSpPr>
          <p:nvPr/>
        </p:nvSpPr>
        <p:spPr bwMode="auto">
          <a:xfrm>
            <a:off x="2698750" y="4786313"/>
            <a:ext cx="1512888" cy="1019175"/>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zh-CN" sz="2800">
              <a:solidFill>
                <a:srgbClr val="FFFF00"/>
              </a:solidFill>
              <a:latin typeface="Times New Roman" pitchFamily="18" charset="0"/>
              <a:ea typeface="仿宋_GB2312" charset="-122"/>
            </a:endParaRPr>
          </a:p>
        </p:txBody>
      </p:sp>
      <p:sp>
        <p:nvSpPr>
          <p:cNvPr id="766993" name="Text Box 17"/>
          <p:cNvSpPr txBox="1">
            <a:spLocks noChangeArrowheads="1"/>
          </p:cNvSpPr>
          <p:nvPr/>
        </p:nvSpPr>
        <p:spPr bwMode="auto">
          <a:xfrm>
            <a:off x="2771775" y="508476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r>
              <a:rPr lang="zh-CN" altLang="en-US" sz="2400" b="1">
                <a:solidFill>
                  <a:srgbClr val="FF0000"/>
                </a:solidFill>
                <a:latin typeface="Times New Roman" pitchFamily="18" charset="0"/>
                <a:ea typeface="仿宋_GB2312" charset="-122"/>
              </a:rPr>
              <a:t>控制电路</a:t>
            </a:r>
          </a:p>
        </p:txBody>
      </p:sp>
      <p:sp>
        <p:nvSpPr>
          <p:cNvPr id="766994" name="Rectangle 18"/>
          <p:cNvSpPr>
            <a:spLocks noChangeArrowheads="1"/>
          </p:cNvSpPr>
          <p:nvPr/>
        </p:nvSpPr>
        <p:spPr bwMode="auto">
          <a:xfrm>
            <a:off x="6948488" y="4786313"/>
            <a:ext cx="1512887" cy="1019175"/>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zh-CN" sz="2800">
              <a:solidFill>
                <a:srgbClr val="FFFF00"/>
              </a:solidFill>
              <a:latin typeface="Times New Roman" pitchFamily="18" charset="0"/>
              <a:ea typeface="仿宋_GB2312" charset="-122"/>
            </a:endParaRPr>
          </a:p>
        </p:txBody>
      </p:sp>
      <p:sp>
        <p:nvSpPr>
          <p:cNvPr id="766995" name="Text Box 19"/>
          <p:cNvSpPr txBox="1">
            <a:spLocks noChangeArrowheads="1"/>
          </p:cNvSpPr>
          <p:nvPr/>
        </p:nvSpPr>
        <p:spPr bwMode="auto">
          <a:xfrm>
            <a:off x="7019925" y="4941888"/>
            <a:ext cx="1295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r>
              <a:rPr lang="en-US" altLang="zh-CN" sz="2400" b="1">
                <a:solidFill>
                  <a:srgbClr val="FF0000"/>
                </a:solidFill>
                <a:latin typeface="Times New Roman" pitchFamily="18" charset="0"/>
                <a:ea typeface="仿宋_GB2312" charset="-122"/>
              </a:rPr>
              <a:t>D/A</a:t>
            </a:r>
            <a:r>
              <a:rPr lang="zh-CN" altLang="en-US" sz="2400" b="1">
                <a:solidFill>
                  <a:srgbClr val="FF0000"/>
                </a:solidFill>
                <a:latin typeface="Times New Roman" pitchFamily="18" charset="0"/>
                <a:ea typeface="仿宋_GB2312" charset="-122"/>
              </a:rPr>
              <a:t>转换器</a:t>
            </a:r>
          </a:p>
        </p:txBody>
      </p:sp>
      <p:sp>
        <p:nvSpPr>
          <p:cNvPr id="766996" name="Text Box 20"/>
          <p:cNvSpPr txBox="1">
            <a:spLocks noChangeArrowheads="1"/>
          </p:cNvSpPr>
          <p:nvPr/>
        </p:nvSpPr>
        <p:spPr bwMode="auto">
          <a:xfrm>
            <a:off x="4932363" y="4941888"/>
            <a:ext cx="1512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r>
              <a:rPr lang="zh-CN" altLang="en-US" sz="2400" b="1">
                <a:solidFill>
                  <a:srgbClr val="FF0000"/>
                </a:solidFill>
                <a:latin typeface="Times New Roman" pitchFamily="18" charset="0"/>
                <a:ea typeface="仿宋_GB2312" charset="-122"/>
              </a:rPr>
              <a:t>逐次近似寄存器</a:t>
            </a:r>
          </a:p>
        </p:txBody>
      </p:sp>
      <p:sp>
        <p:nvSpPr>
          <p:cNvPr id="143380" name="Rectangle 20"/>
          <p:cNvSpPr>
            <a:spLocks noChangeArrowheads="1"/>
          </p:cNvSpPr>
          <p:nvPr/>
        </p:nvSpPr>
        <p:spPr bwMode="auto">
          <a:xfrm>
            <a:off x="250825" y="1196975"/>
            <a:ext cx="8642350" cy="430887"/>
          </a:xfrm>
          <a:prstGeom prst="rect">
            <a:avLst/>
          </a:prstGeom>
          <a:noFill/>
          <a:ln w="9525" algn="ctr">
            <a:noFill/>
            <a:miter lim="800000"/>
            <a:headEnd/>
            <a:tailEnd/>
          </a:ln>
          <a:effectLst/>
        </p:spPr>
        <p:txBody>
          <a:bodyPr lIns="0" tIns="0" rIns="0" bIns="0">
            <a:spAutoFit/>
          </a:bodyPr>
          <a:lstStyle/>
          <a:p>
            <a:pPr algn="just">
              <a:defRPr/>
            </a:pPr>
            <a:r>
              <a:rPr kumimoji="1" lang="zh-CN" altLang="en-US" sz="2800" b="1" dirty="0">
                <a:latin typeface="Times New Roman" pitchFamily="18" charset="0"/>
                <a:ea typeface="宋体" pitchFamily="2" charset="-122"/>
              </a:rPr>
              <a:t>        </a:t>
            </a:r>
            <a:endParaRPr lang="zh-CN" altLang="en-US" sz="2800" b="1" dirty="0">
              <a:latin typeface="+mn-ea"/>
              <a:ea typeface="+mn-ea"/>
            </a:endParaRPr>
          </a:p>
        </p:txBody>
      </p:sp>
      <p:pic>
        <p:nvPicPr>
          <p:cNvPr id="706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FC92489E-4A4A-4D55-BDBF-0B5F1DAE2FFD}" type="slidenum">
              <a:rPr lang="en-US" altLang="zh-CN" smtClean="0"/>
              <a:t>53</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766987"/>
                                        </p:tgtEl>
                                        <p:attrNameLst>
                                          <p:attrName>style.visibility</p:attrName>
                                        </p:attrNameLst>
                                      </p:cBhvr>
                                      <p:to>
                                        <p:strVal val="visible"/>
                                      </p:to>
                                    </p:set>
                                    <p:animEffect transition="in" filter="blinds(horizontal)">
                                      <p:cBhvr>
                                        <p:cTn id="7" dur="500"/>
                                        <p:tgtEl>
                                          <p:spTgt spid="766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6988"/>
                                        </p:tgtEl>
                                        <p:attrNameLst>
                                          <p:attrName>style.visibility</p:attrName>
                                        </p:attrNameLst>
                                      </p:cBhvr>
                                      <p:to>
                                        <p:strVal val="visible"/>
                                      </p:to>
                                    </p:set>
                                    <p:animEffect transition="in" filter="blinds(horizontal)">
                                      <p:cBhvr>
                                        <p:cTn id="12" dur="500"/>
                                        <p:tgtEl>
                                          <p:spTgt spid="76698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66989"/>
                                        </p:tgtEl>
                                        <p:attrNameLst>
                                          <p:attrName>style.visibility</p:attrName>
                                        </p:attrNameLst>
                                      </p:cBhvr>
                                      <p:to>
                                        <p:strVal val="visible"/>
                                      </p:to>
                                    </p:set>
                                    <p:animEffect transition="in" filter="blinds(horizontal)">
                                      <p:cBhvr>
                                        <p:cTn id="15" dur="500"/>
                                        <p:tgtEl>
                                          <p:spTgt spid="76698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66992"/>
                                        </p:tgtEl>
                                        <p:attrNameLst>
                                          <p:attrName>style.visibility</p:attrName>
                                        </p:attrNameLst>
                                      </p:cBhvr>
                                      <p:to>
                                        <p:strVal val="visible"/>
                                      </p:to>
                                    </p:set>
                                    <p:animEffect transition="in" filter="blinds(horizontal)">
                                      <p:cBhvr>
                                        <p:cTn id="18" dur="500"/>
                                        <p:tgtEl>
                                          <p:spTgt spid="76699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66993"/>
                                        </p:tgtEl>
                                        <p:attrNameLst>
                                          <p:attrName>style.visibility</p:attrName>
                                        </p:attrNameLst>
                                      </p:cBhvr>
                                      <p:to>
                                        <p:strVal val="visible"/>
                                      </p:to>
                                    </p:set>
                                    <p:animEffect transition="in" filter="blinds(horizontal)">
                                      <p:cBhvr>
                                        <p:cTn id="21" dur="500"/>
                                        <p:tgtEl>
                                          <p:spTgt spid="7669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66990"/>
                                        </p:tgtEl>
                                        <p:attrNameLst>
                                          <p:attrName>style.visibility</p:attrName>
                                        </p:attrNameLst>
                                      </p:cBhvr>
                                      <p:to>
                                        <p:strVal val="visible"/>
                                      </p:to>
                                    </p:set>
                                    <p:animEffect transition="in" filter="blinds(horizontal)">
                                      <p:cBhvr>
                                        <p:cTn id="26" dur="500"/>
                                        <p:tgtEl>
                                          <p:spTgt spid="76699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66996"/>
                                        </p:tgtEl>
                                        <p:attrNameLst>
                                          <p:attrName>style.visibility</p:attrName>
                                        </p:attrNameLst>
                                      </p:cBhvr>
                                      <p:to>
                                        <p:strVal val="visible"/>
                                      </p:to>
                                    </p:set>
                                    <p:animEffect transition="in" filter="blinds(horizontal)">
                                      <p:cBhvr>
                                        <p:cTn id="29" dur="500"/>
                                        <p:tgtEl>
                                          <p:spTgt spid="76699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66994"/>
                                        </p:tgtEl>
                                        <p:attrNameLst>
                                          <p:attrName>style.visibility</p:attrName>
                                        </p:attrNameLst>
                                      </p:cBhvr>
                                      <p:to>
                                        <p:strVal val="visible"/>
                                      </p:to>
                                    </p:set>
                                    <p:animEffect transition="in" filter="blinds(horizontal)">
                                      <p:cBhvr>
                                        <p:cTn id="34" dur="500"/>
                                        <p:tgtEl>
                                          <p:spTgt spid="76699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66995"/>
                                        </p:tgtEl>
                                        <p:attrNameLst>
                                          <p:attrName>style.visibility</p:attrName>
                                        </p:attrNameLst>
                                      </p:cBhvr>
                                      <p:to>
                                        <p:strVal val="visible"/>
                                      </p:to>
                                    </p:set>
                                    <p:animEffect transition="in" filter="blinds(horizontal)">
                                      <p:cBhvr>
                                        <p:cTn id="37" dur="500"/>
                                        <p:tgtEl>
                                          <p:spTgt spid="766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7" grpId="0"/>
      <p:bldP spid="766988" grpId="0" animBg="1"/>
      <p:bldP spid="766989" grpId="0"/>
      <p:bldP spid="766990" grpId="0" animBg="1"/>
      <p:bldP spid="766992" grpId="0" animBg="1"/>
      <p:bldP spid="766993" grpId="0"/>
      <p:bldP spid="766994" grpId="0" animBg="1"/>
      <p:bldP spid="766995" grpId="0"/>
      <p:bldP spid="76699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11"/>
          <p:cNvSpPr>
            <a:spLocks noGrp="1" noChangeArrowheads="1"/>
          </p:cNvSpPr>
          <p:nvPr>
            <p:ph type="title"/>
          </p:nvPr>
        </p:nvSpPr>
        <p:spPr/>
        <p:txBody>
          <a:bodyPr/>
          <a:lstStyle/>
          <a:p>
            <a:r>
              <a:rPr lang="zh-CN" altLang="en-US" sz="2800" b="1" dirty="0" smtClean="0">
                <a:solidFill>
                  <a:srgbClr val="0000CC"/>
                </a:solidFill>
                <a:latin typeface="宋体" pitchFamily="2" charset="-122"/>
              </a:rPr>
              <a:t>（</a:t>
            </a:r>
            <a:r>
              <a:rPr lang="en-US" altLang="zh-CN" sz="2800" b="1" dirty="0" smtClean="0">
                <a:solidFill>
                  <a:srgbClr val="0000CC"/>
                </a:solidFill>
                <a:latin typeface="宋体" pitchFamily="2" charset="-122"/>
              </a:rPr>
              <a:t>2</a:t>
            </a:r>
            <a:r>
              <a:rPr lang="zh-CN" altLang="en-US" sz="2800" b="1" dirty="0" smtClean="0">
                <a:solidFill>
                  <a:srgbClr val="0000CC"/>
                </a:solidFill>
                <a:latin typeface="宋体" pitchFamily="2" charset="-122"/>
              </a:rPr>
              <a:t>）</a:t>
            </a:r>
            <a:r>
              <a:rPr lang="en-US" altLang="zh-CN" sz="2800" b="1" dirty="0" smtClean="0">
                <a:solidFill>
                  <a:srgbClr val="0000CC"/>
                </a:solidFill>
                <a:latin typeface="宋体" pitchFamily="2" charset="-122"/>
              </a:rPr>
              <a:t>4</a:t>
            </a:r>
            <a:r>
              <a:rPr lang="zh-CN" altLang="en-US" sz="2800" b="1" dirty="0" smtClean="0">
                <a:solidFill>
                  <a:srgbClr val="0000CC"/>
                </a:solidFill>
                <a:latin typeface="宋体" pitchFamily="2" charset="-122"/>
              </a:rPr>
              <a:t>位逐次逼近型</a:t>
            </a:r>
            <a:r>
              <a:rPr lang="en-US" altLang="zh-CN" sz="2800" b="1" dirty="0" smtClean="0">
                <a:solidFill>
                  <a:srgbClr val="0000CC"/>
                </a:solidFill>
                <a:latin typeface="宋体" pitchFamily="2" charset="-122"/>
              </a:rPr>
              <a:t>A/D</a:t>
            </a:r>
            <a:r>
              <a:rPr lang="zh-CN" altLang="en-US" sz="2800" b="1" dirty="0" smtClean="0">
                <a:solidFill>
                  <a:srgbClr val="0000CC"/>
                </a:solidFill>
                <a:latin typeface="宋体" pitchFamily="2" charset="-122"/>
              </a:rPr>
              <a:t>转换器原理</a:t>
            </a:r>
          </a:p>
        </p:txBody>
      </p:sp>
      <p:sp>
        <p:nvSpPr>
          <p:cNvPr id="3" name="内容占位符 2"/>
          <p:cNvSpPr>
            <a:spLocks noGrp="1"/>
          </p:cNvSpPr>
          <p:nvPr>
            <p:ph idx="1"/>
          </p:nvPr>
        </p:nvSpPr>
        <p:spPr/>
        <p:txBody>
          <a:bodyPr/>
          <a:lstStyle/>
          <a:p>
            <a:pPr lvl="0" indent="0">
              <a:spcBef>
                <a:spcPct val="0"/>
              </a:spcBef>
              <a:defRPr/>
            </a:pPr>
            <a:r>
              <a:rPr lang="zh-CN" altLang="en-US" kern="1200" dirty="0" smtClean="0">
                <a:solidFill>
                  <a:srgbClr val="000000"/>
                </a:solidFill>
                <a:latin typeface="宋体"/>
              </a:rPr>
              <a:t>    组成</a:t>
            </a:r>
            <a:r>
              <a:rPr lang="zh-CN" altLang="en-US" kern="1200" dirty="0">
                <a:solidFill>
                  <a:srgbClr val="000000"/>
                </a:solidFill>
                <a:latin typeface="宋体"/>
              </a:rPr>
              <a:t>结构如图</a:t>
            </a:r>
            <a:r>
              <a:rPr lang="en-US" altLang="zh-CN" kern="1200" dirty="0" smtClean="0">
                <a:solidFill>
                  <a:srgbClr val="000000"/>
                </a:solidFill>
                <a:latin typeface="宋体"/>
              </a:rPr>
              <a:t>4-21</a:t>
            </a:r>
            <a:r>
              <a:rPr lang="zh-CN" altLang="en-US" kern="1200" dirty="0" smtClean="0">
                <a:solidFill>
                  <a:srgbClr val="000000"/>
                </a:solidFill>
                <a:latin typeface="宋体"/>
              </a:rPr>
              <a:t>所</a:t>
            </a:r>
            <a:r>
              <a:rPr lang="zh-CN" altLang="en-US" kern="1200" dirty="0">
                <a:solidFill>
                  <a:srgbClr val="000000"/>
                </a:solidFill>
                <a:latin typeface="宋体"/>
              </a:rPr>
              <a:t>示。 </a:t>
            </a:r>
            <a:endParaRPr lang="en-US" altLang="zh-CN" kern="1200" dirty="0" smtClean="0">
              <a:solidFill>
                <a:srgbClr val="000000"/>
              </a:solidFill>
              <a:latin typeface="宋体"/>
            </a:endParaRPr>
          </a:p>
          <a:p>
            <a:pPr lvl="0" indent="0">
              <a:spcBef>
                <a:spcPct val="0"/>
              </a:spcBef>
              <a:defRPr/>
            </a:pPr>
            <a:r>
              <a:rPr lang="zh-CN" altLang="en-US" kern="1200" dirty="0" smtClean="0">
                <a:solidFill>
                  <a:srgbClr val="000000"/>
                </a:solidFill>
                <a:latin typeface="宋体"/>
              </a:rPr>
              <a:t>例</a:t>
            </a:r>
            <a:r>
              <a:rPr lang="en-US" altLang="zh-CN" kern="1200" dirty="0" smtClean="0">
                <a:solidFill>
                  <a:srgbClr val="000000"/>
                </a:solidFill>
                <a:latin typeface="宋体"/>
              </a:rPr>
              <a:t>4-5</a:t>
            </a:r>
            <a:r>
              <a:rPr lang="zh-CN" altLang="en-US" kern="1200" dirty="0" smtClean="0">
                <a:solidFill>
                  <a:srgbClr val="000000"/>
                </a:solidFill>
                <a:latin typeface="宋体"/>
              </a:rPr>
              <a:t>：四</a:t>
            </a:r>
            <a:r>
              <a:rPr lang="zh-CN" altLang="en-US" kern="1200" dirty="0">
                <a:solidFill>
                  <a:srgbClr val="000000"/>
                </a:solidFill>
                <a:latin typeface="宋体"/>
              </a:rPr>
              <a:t>位</a:t>
            </a:r>
            <a:r>
              <a:rPr lang="en-US" altLang="zh-CN" kern="1200" dirty="0">
                <a:solidFill>
                  <a:srgbClr val="000000"/>
                </a:solidFill>
                <a:latin typeface="宋体"/>
              </a:rPr>
              <a:t>ADC</a:t>
            </a:r>
            <a:r>
              <a:rPr lang="zh-CN" altLang="en-US" kern="1200" dirty="0">
                <a:solidFill>
                  <a:srgbClr val="000000"/>
                </a:solidFill>
                <a:latin typeface="宋体"/>
              </a:rPr>
              <a:t>的输入电压范围</a:t>
            </a:r>
            <a:r>
              <a:rPr lang="en-US" altLang="zh-CN" kern="1200" dirty="0">
                <a:solidFill>
                  <a:srgbClr val="000000"/>
                </a:solidFill>
                <a:latin typeface="宋体"/>
              </a:rPr>
              <a:t>0-5</a:t>
            </a:r>
            <a:r>
              <a:rPr lang="zh-CN" altLang="en-US" kern="1200" dirty="0">
                <a:solidFill>
                  <a:srgbClr val="000000"/>
                </a:solidFill>
                <a:latin typeface="宋体"/>
              </a:rPr>
              <a:t>伏 ，</a:t>
            </a:r>
            <a:r>
              <a:rPr lang="en-US" altLang="zh-CN" kern="1200" dirty="0" smtClean="0">
                <a:solidFill>
                  <a:srgbClr val="000000"/>
                </a:solidFill>
                <a:latin typeface="宋体"/>
              </a:rPr>
              <a:t>V</a:t>
            </a:r>
            <a:r>
              <a:rPr lang="en-US" altLang="zh-CN" kern="1200" baseline="-25000" dirty="0" smtClean="0">
                <a:solidFill>
                  <a:srgbClr val="000000"/>
                </a:solidFill>
                <a:latin typeface="宋体"/>
              </a:rPr>
              <a:t>REF</a:t>
            </a:r>
            <a:r>
              <a:rPr lang="en-US" altLang="zh-CN" kern="1200" dirty="0" smtClean="0">
                <a:solidFill>
                  <a:srgbClr val="000000"/>
                </a:solidFill>
                <a:latin typeface="宋体"/>
              </a:rPr>
              <a:t>=5V</a:t>
            </a:r>
            <a:r>
              <a:rPr lang="zh-CN" altLang="en-US" kern="1200" dirty="0" smtClean="0">
                <a:solidFill>
                  <a:srgbClr val="000000"/>
                </a:solidFill>
                <a:latin typeface="宋体"/>
              </a:rPr>
              <a:t>，</a:t>
            </a:r>
            <a:r>
              <a:rPr lang="en-US" altLang="zh-CN" kern="1200" dirty="0" smtClean="0">
                <a:solidFill>
                  <a:srgbClr val="000000"/>
                </a:solidFill>
                <a:latin typeface="宋体"/>
              </a:rPr>
              <a:t>V</a:t>
            </a:r>
            <a:r>
              <a:rPr lang="en-US" altLang="zh-CN" kern="1200" baseline="-25000" dirty="0" smtClean="0">
                <a:solidFill>
                  <a:srgbClr val="000000"/>
                </a:solidFill>
                <a:latin typeface="宋体"/>
              </a:rPr>
              <a:t>i</a:t>
            </a:r>
            <a:r>
              <a:rPr lang="en-US" altLang="zh-CN" kern="1200" dirty="0" smtClean="0">
                <a:solidFill>
                  <a:srgbClr val="000000"/>
                </a:solidFill>
                <a:latin typeface="宋体"/>
              </a:rPr>
              <a:t>=3.44V</a:t>
            </a:r>
            <a:r>
              <a:rPr lang="en-US" altLang="zh-CN" kern="1200" dirty="0">
                <a:solidFill>
                  <a:srgbClr val="000000"/>
                </a:solidFill>
                <a:latin typeface="宋体"/>
              </a:rPr>
              <a:t>, ADC</a:t>
            </a:r>
            <a:r>
              <a:rPr lang="zh-CN" altLang="en-US" kern="1200" dirty="0">
                <a:solidFill>
                  <a:srgbClr val="000000"/>
                </a:solidFill>
                <a:latin typeface="宋体"/>
              </a:rPr>
              <a:t>对应的输出值为多少？ </a:t>
            </a:r>
          </a:p>
          <a:p>
            <a:endParaRPr lang="zh-CN" altLang="en-US" dirty="0"/>
          </a:p>
        </p:txBody>
      </p:sp>
      <p:sp>
        <p:nvSpPr>
          <p:cNvPr id="71682"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F463D09-F63C-449A-9F05-AF77DD9B2102}" type="slidenum">
              <a:rPr lang="en-US" altLang="zh-CN" sz="1000">
                <a:solidFill>
                  <a:srgbClr val="000000"/>
                </a:solidFill>
                <a:latin typeface="Franklin Gothic Book" pitchFamily="34" charset="0"/>
                <a:ea typeface="黑体" pitchFamily="49" charset="-122"/>
              </a:rPr>
              <a:pPr>
                <a:spcBef>
                  <a:spcPct val="0"/>
                </a:spcBef>
                <a:buClrTx/>
                <a:buFontTx/>
                <a:buNone/>
              </a:pPr>
              <a:t>54</a:t>
            </a:fld>
            <a:endParaRPr lang="en-US" altLang="zh-CN" sz="1000">
              <a:solidFill>
                <a:srgbClr val="000000"/>
              </a:solidFill>
              <a:latin typeface="Franklin Gothic Book" pitchFamily="34" charset="0"/>
              <a:ea typeface="黑体" pitchFamily="49" charset="-122"/>
            </a:endParaRPr>
          </a:p>
        </p:txBody>
      </p:sp>
      <p:sp>
        <p:nvSpPr>
          <p:cNvPr id="768011" name="Rectangle 11"/>
          <p:cNvSpPr>
            <a:spLocks noChangeArrowheads="1"/>
          </p:cNvSpPr>
          <p:nvPr/>
        </p:nvSpPr>
        <p:spPr bwMode="auto">
          <a:xfrm>
            <a:off x="611188" y="1196975"/>
            <a:ext cx="8075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r>
              <a:rPr lang="en-US" altLang="zh-CN" sz="2800" b="1">
                <a:latin typeface="华文中宋" pitchFamily="2" charset="-122"/>
                <a:ea typeface="华文中宋" pitchFamily="2" charset="-122"/>
              </a:rPr>
              <a:t> </a:t>
            </a:r>
            <a:endParaRPr lang="zh-CN" altLang="en-US" sz="2800" b="1">
              <a:latin typeface="华文中宋" pitchFamily="2" charset="-122"/>
              <a:ea typeface="华文中宋" pitchFamily="2" charset="-122"/>
            </a:endParaRPr>
          </a:p>
        </p:txBody>
      </p:sp>
      <p:pic>
        <p:nvPicPr>
          <p:cNvPr id="768012" name="Picture 12" descr="B35"/>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13499" y="2276872"/>
            <a:ext cx="8713787" cy="40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09F018C1-47A8-49CA-8767-58D8EC4EFA8B}" type="slidenum">
              <a:rPr lang="en-US" altLang="zh-CN" smtClean="0"/>
              <a:t>54</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11"/>
                                        </p:tgtEl>
                                        <p:attrNameLst>
                                          <p:attrName>style.visibility</p:attrName>
                                        </p:attrNameLst>
                                      </p:cBhvr>
                                      <p:to>
                                        <p:strVal val="visible"/>
                                      </p:to>
                                    </p:set>
                                    <p:animEffect transition="in" filter="blinds(horizontal)">
                                      <p:cBhvr>
                                        <p:cTn id="7" dur="500"/>
                                        <p:tgtEl>
                                          <p:spTgt spid="768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8012"/>
                                        </p:tgtEl>
                                        <p:attrNameLst>
                                          <p:attrName>style.visibility</p:attrName>
                                        </p:attrNameLst>
                                      </p:cBhvr>
                                      <p:to>
                                        <p:strVal val="visible"/>
                                      </p:to>
                                    </p:set>
                                    <p:animEffect transition="in" filter="blinds(horizontal)">
                                      <p:cBhvr>
                                        <p:cTn id="12" dur="500"/>
                                        <p:tgtEl>
                                          <p:spTgt spid="768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2" name="Rectangle 11"/>
          <p:cNvSpPr>
            <a:spLocks noGrp="1" noChangeArrowheads="1"/>
          </p:cNvSpPr>
          <p:nvPr>
            <p:ph type="title"/>
          </p:nvPr>
        </p:nvSpPr>
        <p:spPr>
          <a:xfrm>
            <a:off x="683568" y="-3175"/>
            <a:ext cx="7673975" cy="609600"/>
          </a:xfrm>
        </p:spPr>
        <p:txBody>
          <a:bodyPr/>
          <a:lstStyle/>
          <a:p>
            <a:r>
              <a:rPr lang="zh-CN" altLang="en-US" sz="2800" b="1" dirty="0" smtClean="0">
                <a:solidFill>
                  <a:srgbClr val="0000CC"/>
                </a:solidFill>
                <a:latin typeface="宋体" pitchFamily="2" charset="-122"/>
              </a:rPr>
              <a:t>逐次逼近型</a:t>
            </a:r>
            <a:r>
              <a:rPr lang="en-US" altLang="zh-CN" sz="2800" b="1" dirty="0" smtClean="0">
                <a:solidFill>
                  <a:srgbClr val="0000CC"/>
                </a:solidFill>
                <a:latin typeface="宋体" pitchFamily="2" charset="-122"/>
              </a:rPr>
              <a:t>A/D</a:t>
            </a:r>
            <a:r>
              <a:rPr lang="zh-CN" altLang="en-US" sz="2800" b="1" dirty="0" smtClean="0">
                <a:solidFill>
                  <a:srgbClr val="0000CC"/>
                </a:solidFill>
                <a:latin typeface="宋体" pitchFamily="2" charset="-122"/>
              </a:rPr>
              <a:t>转换器转换过程：</a:t>
            </a:r>
          </a:p>
        </p:txBody>
      </p:sp>
      <p:sp>
        <p:nvSpPr>
          <p:cNvPr id="2" name="内容占位符 1"/>
          <p:cNvSpPr>
            <a:spLocks noGrp="1"/>
          </p:cNvSpPr>
          <p:nvPr>
            <p:ph idx="1"/>
          </p:nvPr>
        </p:nvSpPr>
        <p:spPr>
          <a:xfrm>
            <a:off x="107628" y="606425"/>
            <a:ext cx="8928744" cy="5530807"/>
          </a:xfrm>
        </p:spPr>
        <p:txBody>
          <a:bodyPr/>
          <a:lstStyle/>
          <a:p>
            <a:pPr lvl="0" indent="0" eaLnBrk="1" hangingPunct="1">
              <a:spcBef>
                <a:spcPct val="0"/>
              </a:spcBef>
              <a:defRPr/>
            </a:pPr>
            <a:r>
              <a:rPr lang="zh-CN" altLang="en-US" kern="1200" dirty="0" smtClean="0">
                <a:solidFill>
                  <a:srgbClr val="000000"/>
                </a:solidFill>
                <a:latin typeface="宋体"/>
              </a:rPr>
              <a:t>     转换</a:t>
            </a:r>
            <a:r>
              <a:rPr lang="zh-CN" altLang="en-US" kern="1200" dirty="0">
                <a:solidFill>
                  <a:srgbClr val="000000"/>
                </a:solidFill>
                <a:latin typeface="宋体"/>
              </a:rPr>
              <a:t>开始前逐次逼近寄存器输出清零，</a:t>
            </a:r>
            <a:r>
              <a:rPr lang="en-US" altLang="zh-CN" kern="1200" dirty="0">
                <a:solidFill>
                  <a:srgbClr val="000000"/>
                </a:solidFill>
                <a:latin typeface="宋体"/>
              </a:rPr>
              <a:t>4</a:t>
            </a:r>
            <a:r>
              <a:rPr lang="zh-CN" altLang="en-US" kern="1200" dirty="0">
                <a:solidFill>
                  <a:srgbClr val="000000"/>
                </a:solidFill>
                <a:latin typeface="宋体"/>
              </a:rPr>
              <a:t>位</a:t>
            </a:r>
            <a:r>
              <a:rPr lang="en-US" altLang="zh-CN" kern="1200" dirty="0">
                <a:solidFill>
                  <a:srgbClr val="000000"/>
                </a:solidFill>
                <a:latin typeface="宋体"/>
              </a:rPr>
              <a:t>DAC</a:t>
            </a:r>
            <a:r>
              <a:rPr lang="zh-CN" altLang="en-US" kern="1200" dirty="0">
                <a:solidFill>
                  <a:srgbClr val="000000"/>
                </a:solidFill>
                <a:latin typeface="宋体"/>
              </a:rPr>
              <a:t>输出</a:t>
            </a:r>
            <a:r>
              <a:rPr lang="en-US" altLang="zh-CN" kern="1200" dirty="0">
                <a:solidFill>
                  <a:srgbClr val="000000"/>
                </a:solidFill>
                <a:latin typeface="宋体"/>
              </a:rPr>
              <a:t>V</a:t>
            </a:r>
            <a:r>
              <a:rPr lang="en-US" altLang="zh-CN" kern="1200" baseline="-25000" dirty="0">
                <a:solidFill>
                  <a:srgbClr val="000000"/>
                </a:solidFill>
                <a:latin typeface="宋体"/>
              </a:rPr>
              <a:t>0</a:t>
            </a:r>
            <a:r>
              <a:rPr lang="en-US" altLang="zh-CN" kern="1200" dirty="0">
                <a:solidFill>
                  <a:srgbClr val="000000"/>
                </a:solidFill>
                <a:latin typeface="宋体"/>
              </a:rPr>
              <a:t>=0V,</a:t>
            </a:r>
            <a:r>
              <a:rPr lang="zh-CN" altLang="en-US" kern="1200" dirty="0">
                <a:solidFill>
                  <a:srgbClr val="000000"/>
                </a:solidFill>
                <a:latin typeface="宋体"/>
              </a:rPr>
              <a:t>转换控制信号</a:t>
            </a:r>
            <a:r>
              <a:rPr lang="en-US" altLang="zh-CN" kern="1200" dirty="0">
                <a:solidFill>
                  <a:srgbClr val="000000"/>
                </a:solidFill>
                <a:latin typeface="宋体"/>
              </a:rPr>
              <a:t>V</a:t>
            </a:r>
            <a:r>
              <a:rPr lang="en-US" altLang="zh-CN" kern="1200" baseline="-25000" dirty="0">
                <a:solidFill>
                  <a:srgbClr val="000000"/>
                </a:solidFill>
                <a:latin typeface="宋体"/>
              </a:rPr>
              <a:t>L</a:t>
            </a:r>
            <a:r>
              <a:rPr lang="en-US" altLang="zh-CN" kern="1200" dirty="0">
                <a:solidFill>
                  <a:srgbClr val="000000"/>
                </a:solidFill>
                <a:latin typeface="宋体"/>
              </a:rPr>
              <a:t>=1</a:t>
            </a:r>
            <a:r>
              <a:rPr lang="zh-CN" altLang="en-US" kern="1200" dirty="0">
                <a:solidFill>
                  <a:srgbClr val="000000"/>
                </a:solidFill>
                <a:latin typeface="宋体"/>
              </a:rPr>
              <a:t>时开始转换。</a:t>
            </a:r>
          </a:p>
          <a:p>
            <a:pPr lvl="0" indent="0" eaLnBrk="1" hangingPunct="1">
              <a:spcBef>
                <a:spcPct val="0"/>
              </a:spcBef>
              <a:defRPr/>
            </a:pPr>
            <a:r>
              <a:rPr lang="zh-CN" altLang="en-US" kern="1200" dirty="0">
                <a:solidFill>
                  <a:srgbClr val="000000"/>
                </a:solidFill>
                <a:latin typeface="宋体"/>
              </a:rPr>
              <a:t>    </a:t>
            </a:r>
            <a:r>
              <a:rPr lang="zh-CN" altLang="en-US" kern="1200" dirty="0" smtClean="0">
                <a:solidFill>
                  <a:srgbClr val="000000"/>
                </a:solidFill>
                <a:latin typeface="宋体"/>
              </a:rPr>
              <a:t>在</a:t>
            </a:r>
            <a:r>
              <a:rPr lang="en-US" altLang="zh-CN" kern="1200" dirty="0" smtClean="0">
                <a:solidFill>
                  <a:srgbClr val="000000"/>
                </a:solidFill>
                <a:latin typeface="宋体"/>
              </a:rPr>
              <a:t>CLK</a:t>
            </a:r>
            <a:r>
              <a:rPr lang="zh-CN" altLang="en-US" kern="1200" dirty="0">
                <a:solidFill>
                  <a:srgbClr val="FF0000"/>
                </a:solidFill>
                <a:latin typeface="宋体"/>
              </a:rPr>
              <a:t>第一个时钟</a:t>
            </a:r>
            <a:r>
              <a:rPr lang="zh-CN" altLang="en-US" kern="1200" dirty="0">
                <a:solidFill>
                  <a:srgbClr val="000000"/>
                </a:solidFill>
                <a:latin typeface="宋体"/>
              </a:rPr>
              <a:t>作用下，控制逐次逼近寄存器最高位输出为</a:t>
            </a:r>
            <a:r>
              <a:rPr lang="en-US" altLang="zh-CN" kern="1200" dirty="0">
                <a:solidFill>
                  <a:srgbClr val="000000"/>
                </a:solidFill>
                <a:latin typeface="宋体"/>
              </a:rPr>
              <a:t>1</a:t>
            </a:r>
            <a:r>
              <a:rPr lang="zh-CN" altLang="en-US" kern="1200" dirty="0">
                <a:solidFill>
                  <a:srgbClr val="000000"/>
                </a:solidFill>
                <a:latin typeface="宋体"/>
              </a:rPr>
              <a:t>，其余位输出</a:t>
            </a:r>
            <a:r>
              <a:rPr lang="en-US" altLang="zh-CN" kern="1200" dirty="0">
                <a:solidFill>
                  <a:srgbClr val="000000"/>
                </a:solidFill>
                <a:latin typeface="宋体"/>
              </a:rPr>
              <a:t>0</a:t>
            </a:r>
            <a:r>
              <a:rPr lang="zh-CN" altLang="en-US" kern="1200" dirty="0">
                <a:solidFill>
                  <a:srgbClr val="000000"/>
                </a:solidFill>
                <a:latin typeface="宋体"/>
              </a:rPr>
              <a:t>，即逐次逼近寄存器输出</a:t>
            </a:r>
            <a:r>
              <a:rPr lang="en-US" altLang="zh-CN" kern="1200" dirty="0">
                <a:solidFill>
                  <a:srgbClr val="000000"/>
                </a:solidFill>
                <a:latin typeface="宋体"/>
              </a:rPr>
              <a:t>1000</a:t>
            </a:r>
            <a:r>
              <a:rPr lang="zh-CN" altLang="en-US" kern="1200" dirty="0">
                <a:solidFill>
                  <a:srgbClr val="000000"/>
                </a:solidFill>
                <a:latin typeface="宋体"/>
              </a:rPr>
              <a:t>。经</a:t>
            </a:r>
            <a:r>
              <a:rPr lang="en-US" altLang="zh-CN" kern="1200" dirty="0">
                <a:solidFill>
                  <a:srgbClr val="000000"/>
                </a:solidFill>
                <a:latin typeface="宋体"/>
              </a:rPr>
              <a:t>D/A</a:t>
            </a:r>
            <a:r>
              <a:rPr lang="zh-CN" altLang="en-US" kern="1200" dirty="0">
                <a:solidFill>
                  <a:srgbClr val="000000"/>
                </a:solidFill>
                <a:latin typeface="宋体"/>
              </a:rPr>
              <a:t>转换器转换为与之对应的模拟电压</a:t>
            </a:r>
            <a:r>
              <a:rPr lang="en-US" altLang="zh-CN" kern="1200" dirty="0">
                <a:solidFill>
                  <a:srgbClr val="000000"/>
                </a:solidFill>
                <a:latin typeface="宋体"/>
              </a:rPr>
              <a:t>V</a:t>
            </a:r>
            <a:r>
              <a:rPr lang="en-US" altLang="zh-CN" kern="1200" baseline="-25000" dirty="0">
                <a:solidFill>
                  <a:srgbClr val="000000"/>
                </a:solidFill>
                <a:latin typeface="宋体"/>
              </a:rPr>
              <a:t>0</a:t>
            </a:r>
            <a:r>
              <a:rPr lang="en-US" altLang="zh-CN" kern="1200" dirty="0">
                <a:solidFill>
                  <a:srgbClr val="000000"/>
                </a:solidFill>
                <a:latin typeface="宋体"/>
              </a:rPr>
              <a:t>=2.5V</a:t>
            </a:r>
            <a:r>
              <a:rPr lang="zh-CN" altLang="en-US" kern="1200" dirty="0">
                <a:solidFill>
                  <a:srgbClr val="000000"/>
                </a:solidFill>
                <a:latin typeface="宋体"/>
              </a:rPr>
              <a:t>，送入比较器与模拟输入信号</a:t>
            </a:r>
            <a:r>
              <a:rPr lang="en-US" altLang="zh-CN" kern="1200" dirty="0">
                <a:solidFill>
                  <a:srgbClr val="000000"/>
                </a:solidFill>
                <a:latin typeface="宋体"/>
              </a:rPr>
              <a:t>V</a:t>
            </a:r>
            <a:r>
              <a:rPr lang="en-US" altLang="zh-CN" kern="1200" baseline="-25000" dirty="0">
                <a:solidFill>
                  <a:srgbClr val="000000"/>
                </a:solidFill>
                <a:latin typeface="宋体"/>
              </a:rPr>
              <a:t>i</a:t>
            </a:r>
            <a:r>
              <a:rPr lang="zh-CN" altLang="en-US" kern="1200" dirty="0">
                <a:solidFill>
                  <a:srgbClr val="000000"/>
                </a:solidFill>
                <a:latin typeface="宋体"/>
              </a:rPr>
              <a:t>进行比较。由于</a:t>
            </a:r>
            <a:r>
              <a:rPr lang="en-US" altLang="zh-CN" kern="1200" dirty="0">
                <a:solidFill>
                  <a:srgbClr val="000000"/>
                </a:solidFill>
                <a:latin typeface="宋体"/>
              </a:rPr>
              <a:t>V</a:t>
            </a:r>
            <a:r>
              <a:rPr lang="en-US" altLang="zh-CN" kern="1200" baseline="-25000" dirty="0">
                <a:solidFill>
                  <a:srgbClr val="000000"/>
                </a:solidFill>
                <a:latin typeface="宋体"/>
              </a:rPr>
              <a:t>i</a:t>
            </a:r>
            <a:r>
              <a:rPr lang="en-US" altLang="zh-CN" kern="1200" dirty="0">
                <a:solidFill>
                  <a:srgbClr val="000000"/>
                </a:solidFill>
                <a:latin typeface="宋体"/>
              </a:rPr>
              <a:t>=3.44V&gt;V</a:t>
            </a:r>
            <a:r>
              <a:rPr lang="en-US" altLang="zh-CN" kern="1200" baseline="-25000" dirty="0">
                <a:solidFill>
                  <a:srgbClr val="000000"/>
                </a:solidFill>
                <a:latin typeface="宋体"/>
              </a:rPr>
              <a:t>0</a:t>
            </a:r>
            <a:r>
              <a:rPr lang="en-US" altLang="zh-CN" kern="1200" dirty="0">
                <a:solidFill>
                  <a:srgbClr val="000000"/>
                </a:solidFill>
                <a:latin typeface="宋体"/>
              </a:rPr>
              <a:t>=2.5V,</a:t>
            </a:r>
            <a:r>
              <a:rPr lang="zh-CN" altLang="en-US" kern="1200" dirty="0">
                <a:solidFill>
                  <a:srgbClr val="000000"/>
                </a:solidFill>
                <a:latin typeface="宋体"/>
              </a:rPr>
              <a:t>说明数字量</a:t>
            </a:r>
            <a:r>
              <a:rPr lang="en-US" altLang="zh-CN" kern="1200" dirty="0">
                <a:solidFill>
                  <a:srgbClr val="000000"/>
                </a:solidFill>
                <a:latin typeface="宋体"/>
              </a:rPr>
              <a:t>1000</a:t>
            </a:r>
            <a:r>
              <a:rPr lang="zh-CN" altLang="en-US" kern="1200" dirty="0">
                <a:solidFill>
                  <a:srgbClr val="000000"/>
                </a:solidFill>
                <a:latin typeface="宋体"/>
              </a:rPr>
              <a:t>不够大，高位</a:t>
            </a:r>
            <a:r>
              <a:rPr lang="en-US" altLang="zh-CN" kern="1200" dirty="0">
                <a:solidFill>
                  <a:srgbClr val="000000"/>
                </a:solidFill>
                <a:latin typeface="宋体"/>
              </a:rPr>
              <a:t>1</a:t>
            </a:r>
            <a:r>
              <a:rPr lang="zh-CN" altLang="en-US" kern="1200" dirty="0">
                <a:solidFill>
                  <a:srgbClr val="000000"/>
                </a:solidFill>
                <a:latin typeface="宋体"/>
              </a:rPr>
              <a:t>应保留。</a:t>
            </a:r>
            <a:endParaRPr lang="en-US" altLang="zh-CN" kern="1200" dirty="0">
              <a:solidFill>
                <a:srgbClr val="000000"/>
              </a:solidFill>
              <a:latin typeface="宋体"/>
            </a:endParaRPr>
          </a:p>
          <a:p>
            <a:pPr lvl="0" indent="0">
              <a:spcBef>
                <a:spcPct val="0"/>
              </a:spcBef>
              <a:defRPr/>
            </a:pPr>
            <a:r>
              <a:rPr lang="zh-CN" altLang="en-US" kern="1200" dirty="0">
                <a:solidFill>
                  <a:srgbClr val="000000"/>
                </a:solidFill>
                <a:latin typeface="宋体"/>
              </a:rPr>
              <a:t>    </a:t>
            </a:r>
            <a:r>
              <a:rPr lang="zh-CN" altLang="en-US" kern="1200" dirty="0" smtClean="0">
                <a:solidFill>
                  <a:srgbClr val="FF0000"/>
                </a:solidFill>
                <a:latin typeface="宋体"/>
              </a:rPr>
              <a:t>第二</a:t>
            </a:r>
            <a:r>
              <a:rPr lang="zh-CN" altLang="en-US" kern="1200" dirty="0">
                <a:solidFill>
                  <a:srgbClr val="FF0000"/>
                </a:solidFill>
                <a:latin typeface="宋体"/>
              </a:rPr>
              <a:t>个时钟</a:t>
            </a:r>
            <a:r>
              <a:rPr lang="zh-CN" altLang="en-US" kern="1200" dirty="0">
                <a:solidFill>
                  <a:srgbClr val="000000"/>
                </a:solidFill>
                <a:latin typeface="宋体"/>
              </a:rPr>
              <a:t>作用下，按同样的方法将次高位置</a:t>
            </a:r>
            <a:r>
              <a:rPr lang="en-US" altLang="zh-CN" kern="1200" dirty="0">
                <a:solidFill>
                  <a:srgbClr val="000000"/>
                </a:solidFill>
                <a:latin typeface="宋体"/>
              </a:rPr>
              <a:t>1</a:t>
            </a:r>
            <a:r>
              <a:rPr lang="zh-CN" altLang="en-US" kern="1200" dirty="0">
                <a:solidFill>
                  <a:srgbClr val="000000"/>
                </a:solidFill>
                <a:latin typeface="宋体"/>
              </a:rPr>
              <a:t>，使寄存器输出</a:t>
            </a:r>
            <a:r>
              <a:rPr lang="en-US" altLang="zh-CN" kern="1200" dirty="0">
                <a:solidFill>
                  <a:srgbClr val="000000"/>
                </a:solidFill>
                <a:latin typeface="宋体"/>
              </a:rPr>
              <a:t>1100,DAC</a:t>
            </a:r>
            <a:r>
              <a:rPr lang="zh-CN" altLang="en-US" kern="1200" dirty="0">
                <a:solidFill>
                  <a:srgbClr val="000000"/>
                </a:solidFill>
                <a:latin typeface="宋体"/>
              </a:rPr>
              <a:t>输出模拟电压</a:t>
            </a:r>
            <a:r>
              <a:rPr lang="en-US" altLang="zh-CN" kern="1200" dirty="0">
                <a:solidFill>
                  <a:srgbClr val="000000"/>
                </a:solidFill>
                <a:latin typeface="宋体"/>
              </a:rPr>
              <a:t>V</a:t>
            </a:r>
            <a:r>
              <a:rPr lang="en-US" altLang="zh-CN" kern="1200" baseline="-25000" dirty="0">
                <a:solidFill>
                  <a:srgbClr val="000000"/>
                </a:solidFill>
                <a:latin typeface="宋体"/>
              </a:rPr>
              <a:t>0</a:t>
            </a:r>
            <a:r>
              <a:rPr lang="en-US" altLang="zh-CN" kern="1200" dirty="0">
                <a:solidFill>
                  <a:srgbClr val="000000"/>
                </a:solidFill>
                <a:latin typeface="宋体"/>
              </a:rPr>
              <a:t>=3.75V</a:t>
            </a:r>
            <a:r>
              <a:rPr lang="zh-CN" altLang="en-US" kern="1200" dirty="0">
                <a:solidFill>
                  <a:srgbClr val="000000"/>
                </a:solidFill>
                <a:latin typeface="宋体"/>
              </a:rPr>
              <a:t>，故</a:t>
            </a:r>
            <a:r>
              <a:rPr lang="en-US" altLang="zh-CN" kern="1200" dirty="0">
                <a:solidFill>
                  <a:srgbClr val="000000"/>
                </a:solidFill>
                <a:latin typeface="宋体"/>
              </a:rPr>
              <a:t>V</a:t>
            </a:r>
            <a:r>
              <a:rPr lang="en-US" altLang="zh-CN" kern="1200" baseline="-25000" dirty="0">
                <a:solidFill>
                  <a:srgbClr val="000000"/>
                </a:solidFill>
                <a:latin typeface="宋体"/>
              </a:rPr>
              <a:t>i</a:t>
            </a:r>
            <a:r>
              <a:rPr lang="en-US" altLang="zh-CN" kern="1200" dirty="0">
                <a:solidFill>
                  <a:srgbClr val="000000"/>
                </a:solidFill>
                <a:latin typeface="宋体"/>
              </a:rPr>
              <a:t>=3.44V&lt;V</a:t>
            </a:r>
            <a:r>
              <a:rPr lang="en-US" altLang="zh-CN" kern="1200" baseline="-25000" dirty="0">
                <a:solidFill>
                  <a:srgbClr val="000000"/>
                </a:solidFill>
                <a:latin typeface="宋体"/>
              </a:rPr>
              <a:t>0</a:t>
            </a:r>
            <a:r>
              <a:rPr lang="en-US" altLang="zh-CN" kern="1200" dirty="0">
                <a:solidFill>
                  <a:srgbClr val="000000"/>
                </a:solidFill>
                <a:latin typeface="宋体"/>
              </a:rPr>
              <a:t>=3.75V</a:t>
            </a:r>
            <a:r>
              <a:rPr lang="zh-CN" altLang="en-US" kern="1200" dirty="0">
                <a:solidFill>
                  <a:srgbClr val="000000"/>
                </a:solidFill>
                <a:latin typeface="宋体"/>
              </a:rPr>
              <a:t>，寄存器的次高位输出改为</a:t>
            </a:r>
            <a:r>
              <a:rPr lang="en-US" altLang="zh-CN" kern="1200" dirty="0">
                <a:solidFill>
                  <a:srgbClr val="000000"/>
                </a:solidFill>
                <a:latin typeface="宋体"/>
              </a:rPr>
              <a:t>0</a:t>
            </a:r>
            <a:r>
              <a:rPr lang="zh-CN" altLang="en-US" kern="1200" dirty="0">
                <a:solidFill>
                  <a:srgbClr val="000000"/>
                </a:solidFill>
                <a:latin typeface="宋体"/>
              </a:rPr>
              <a:t>，即为</a:t>
            </a:r>
            <a:r>
              <a:rPr lang="en-US" altLang="zh-CN" kern="1200" dirty="0">
                <a:solidFill>
                  <a:srgbClr val="000000"/>
                </a:solidFill>
                <a:latin typeface="宋体"/>
              </a:rPr>
              <a:t>1000</a:t>
            </a:r>
            <a:r>
              <a:rPr lang="zh-CN" altLang="en-US" kern="1200" dirty="0">
                <a:solidFill>
                  <a:srgbClr val="000000"/>
                </a:solidFill>
                <a:latin typeface="宋体"/>
              </a:rPr>
              <a:t>。</a:t>
            </a:r>
            <a:endParaRPr lang="en-US" altLang="zh-CN" kern="1200" dirty="0">
              <a:solidFill>
                <a:srgbClr val="000000"/>
              </a:solidFill>
              <a:latin typeface="宋体"/>
            </a:endParaRPr>
          </a:p>
          <a:p>
            <a:pPr lvl="0" indent="0">
              <a:spcBef>
                <a:spcPct val="0"/>
              </a:spcBef>
              <a:defRPr/>
            </a:pPr>
            <a:r>
              <a:rPr lang="en-US" altLang="zh-CN" kern="1200" dirty="0">
                <a:solidFill>
                  <a:srgbClr val="000000"/>
                </a:solidFill>
                <a:latin typeface="宋体"/>
              </a:rPr>
              <a:t>   </a:t>
            </a:r>
            <a:r>
              <a:rPr lang="en-US" altLang="zh-CN" kern="1200" dirty="0" smtClean="0">
                <a:solidFill>
                  <a:srgbClr val="000000"/>
                </a:solidFill>
                <a:latin typeface="宋体"/>
              </a:rPr>
              <a:t> </a:t>
            </a:r>
            <a:r>
              <a:rPr lang="zh-CN" altLang="en-US" kern="1200" dirty="0">
                <a:solidFill>
                  <a:srgbClr val="FF0000"/>
                </a:solidFill>
                <a:latin typeface="宋体"/>
              </a:rPr>
              <a:t>第三个时钟后</a:t>
            </a:r>
            <a:r>
              <a:rPr lang="zh-CN" altLang="en-US" kern="1200" dirty="0">
                <a:solidFill>
                  <a:srgbClr val="000000"/>
                </a:solidFill>
                <a:latin typeface="宋体"/>
              </a:rPr>
              <a:t>，寄存器输出</a:t>
            </a:r>
            <a:r>
              <a:rPr lang="en-US" altLang="zh-CN" kern="1200" dirty="0">
                <a:solidFill>
                  <a:srgbClr val="000000"/>
                </a:solidFill>
                <a:latin typeface="宋体"/>
              </a:rPr>
              <a:t>1010</a:t>
            </a:r>
            <a:r>
              <a:rPr lang="zh-CN" altLang="en-US" kern="1200" dirty="0">
                <a:solidFill>
                  <a:srgbClr val="000000"/>
                </a:solidFill>
                <a:latin typeface="宋体"/>
              </a:rPr>
              <a:t>，</a:t>
            </a:r>
            <a:r>
              <a:rPr lang="en-US" altLang="zh-CN" kern="1200" dirty="0">
                <a:solidFill>
                  <a:srgbClr val="000000"/>
                </a:solidFill>
                <a:latin typeface="宋体"/>
              </a:rPr>
              <a:t>DAC</a:t>
            </a:r>
            <a:r>
              <a:rPr lang="zh-CN" altLang="en-US" kern="1200" dirty="0">
                <a:solidFill>
                  <a:srgbClr val="000000"/>
                </a:solidFill>
                <a:latin typeface="宋体"/>
              </a:rPr>
              <a:t>输出</a:t>
            </a:r>
            <a:r>
              <a:rPr lang="en-US" altLang="zh-CN" kern="1200" dirty="0">
                <a:solidFill>
                  <a:srgbClr val="000000"/>
                </a:solidFill>
                <a:latin typeface="宋体"/>
              </a:rPr>
              <a:t>V</a:t>
            </a:r>
            <a:r>
              <a:rPr lang="en-US" altLang="zh-CN" kern="1200" baseline="-25000" dirty="0">
                <a:solidFill>
                  <a:srgbClr val="000000"/>
                </a:solidFill>
                <a:latin typeface="宋体"/>
              </a:rPr>
              <a:t>0</a:t>
            </a:r>
            <a:r>
              <a:rPr lang="en-US" altLang="zh-CN" kern="1200" dirty="0">
                <a:solidFill>
                  <a:srgbClr val="000000"/>
                </a:solidFill>
                <a:latin typeface="宋体"/>
              </a:rPr>
              <a:t>=3.125V</a:t>
            </a:r>
            <a:r>
              <a:rPr lang="zh-CN" altLang="en-US" kern="1200" dirty="0">
                <a:solidFill>
                  <a:srgbClr val="000000"/>
                </a:solidFill>
                <a:latin typeface="宋体"/>
              </a:rPr>
              <a:t>，</a:t>
            </a:r>
            <a:r>
              <a:rPr lang="en-US" altLang="zh-CN" kern="1200" dirty="0">
                <a:solidFill>
                  <a:srgbClr val="000000"/>
                </a:solidFill>
                <a:latin typeface="宋体"/>
              </a:rPr>
              <a:t> V</a:t>
            </a:r>
            <a:r>
              <a:rPr lang="en-US" altLang="zh-CN" kern="1200" baseline="-25000" dirty="0">
                <a:solidFill>
                  <a:srgbClr val="000000"/>
                </a:solidFill>
                <a:latin typeface="宋体"/>
              </a:rPr>
              <a:t>i</a:t>
            </a:r>
            <a:r>
              <a:rPr lang="en-US" altLang="zh-CN" kern="1200" dirty="0">
                <a:solidFill>
                  <a:srgbClr val="000000"/>
                </a:solidFill>
                <a:latin typeface="宋体"/>
              </a:rPr>
              <a:t>=3.44V&gt;V</a:t>
            </a:r>
            <a:r>
              <a:rPr lang="en-US" altLang="zh-CN" kern="1200" baseline="-25000" dirty="0">
                <a:solidFill>
                  <a:srgbClr val="000000"/>
                </a:solidFill>
                <a:latin typeface="宋体"/>
              </a:rPr>
              <a:t>0</a:t>
            </a:r>
            <a:r>
              <a:rPr lang="en-US" altLang="zh-CN" kern="1200" dirty="0">
                <a:solidFill>
                  <a:srgbClr val="000000"/>
                </a:solidFill>
                <a:latin typeface="宋体"/>
              </a:rPr>
              <a:t>=3.125V,</a:t>
            </a:r>
            <a:r>
              <a:rPr lang="zh-CN" altLang="en-US" kern="1200" dirty="0">
                <a:solidFill>
                  <a:srgbClr val="000000"/>
                </a:solidFill>
                <a:latin typeface="宋体"/>
              </a:rPr>
              <a:t>寄存器数值保留。</a:t>
            </a:r>
            <a:endParaRPr lang="en-US" altLang="zh-CN" kern="1200" dirty="0">
              <a:solidFill>
                <a:srgbClr val="000000"/>
              </a:solidFill>
              <a:latin typeface="宋体"/>
            </a:endParaRPr>
          </a:p>
          <a:p>
            <a:pPr lvl="0" indent="0">
              <a:spcBef>
                <a:spcPct val="0"/>
              </a:spcBef>
              <a:defRPr/>
            </a:pPr>
            <a:r>
              <a:rPr lang="zh-CN" altLang="en-US" kern="1200" dirty="0">
                <a:solidFill>
                  <a:srgbClr val="000000"/>
                </a:solidFill>
                <a:latin typeface="宋体"/>
              </a:rPr>
              <a:t>    </a:t>
            </a:r>
            <a:r>
              <a:rPr lang="zh-CN" altLang="en-US" kern="1200" dirty="0">
                <a:solidFill>
                  <a:srgbClr val="FF0000"/>
                </a:solidFill>
                <a:latin typeface="宋体"/>
              </a:rPr>
              <a:t>第四个时钟后</a:t>
            </a:r>
            <a:r>
              <a:rPr lang="zh-CN" altLang="en-US" kern="1200" dirty="0">
                <a:solidFill>
                  <a:srgbClr val="000000"/>
                </a:solidFill>
                <a:latin typeface="宋体"/>
              </a:rPr>
              <a:t>，寄存器输出</a:t>
            </a:r>
            <a:r>
              <a:rPr lang="en-US" altLang="zh-CN" kern="1200" dirty="0">
                <a:solidFill>
                  <a:srgbClr val="000000"/>
                </a:solidFill>
                <a:latin typeface="宋体"/>
              </a:rPr>
              <a:t>1011</a:t>
            </a:r>
            <a:r>
              <a:rPr lang="zh-CN" altLang="en-US" kern="1200" dirty="0">
                <a:solidFill>
                  <a:srgbClr val="000000"/>
                </a:solidFill>
                <a:latin typeface="宋体"/>
              </a:rPr>
              <a:t>，</a:t>
            </a:r>
            <a:r>
              <a:rPr lang="en-US" altLang="zh-CN" kern="1200" dirty="0">
                <a:solidFill>
                  <a:srgbClr val="000000"/>
                </a:solidFill>
                <a:latin typeface="宋体"/>
              </a:rPr>
              <a:t>DAC</a:t>
            </a:r>
            <a:r>
              <a:rPr lang="zh-CN" altLang="en-US" kern="1200" dirty="0">
                <a:solidFill>
                  <a:srgbClr val="000000"/>
                </a:solidFill>
                <a:latin typeface="宋体"/>
              </a:rPr>
              <a:t>输出</a:t>
            </a:r>
            <a:r>
              <a:rPr lang="en-US" altLang="zh-CN" kern="1200" dirty="0">
                <a:solidFill>
                  <a:srgbClr val="000000"/>
                </a:solidFill>
                <a:latin typeface="宋体"/>
              </a:rPr>
              <a:t>V</a:t>
            </a:r>
            <a:r>
              <a:rPr lang="en-US" altLang="zh-CN" kern="1200" baseline="-25000" dirty="0">
                <a:solidFill>
                  <a:srgbClr val="000000"/>
                </a:solidFill>
                <a:latin typeface="宋体"/>
              </a:rPr>
              <a:t>0</a:t>
            </a:r>
            <a:r>
              <a:rPr lang="en-US" altLang="zh-CN" kern="1200" dirty="0">
                <a:solidFill>
                  <a:srgbClr val="000000"/>
                </a:solidFill>
                <a:latin typeface="宋体"/>
              </a:rPr>
              <a:t>=3.4375V</a:t>
            </a:r>
            <a:r>
              <a:rPr lang="zh-CN" altLang="en-US" kern="1200" dirty="0">
                <a:solidFill>
                  <a:srgbClr val="000000"/>
                </a:solidFill>
                <a:latin typeface="宋体"/>
              </a:rPr>
              <a:t>， </a:t>
            </a:r>
            <a:r>
              <a:rPr lang="en-US" altLang="zh-CN" kern="1200" dirty="0">
                <a:solidFill>
                  <a:srgbClr val="000000"/>
                </a:solidFill>
                <a:latin typeface="宋体"/>
              </a:rPr>
              <a:t>V</a:t>
            </a:r>
            <a:r>
              <a:rPr lang="en-US" altLang="zh-CN" kern="1200" baseline="-25000" dirty="0">
                <a:solidFill>
                  <a:srgbClr val="000000"/>
                </a:solidFill>
                <a:latin typeface="宋体"/>
              </a:rPr>
              <a:t>i</a:t>
            </a:r>
            <a:r>
              <a:rPr lang="en-US" altLang="zh-CN" kern="1200" dirty="0">
                <a:solidFill>
                  <a:srgbClr val="000000"/>
                </a:solidFill>
                <a:latin typeface="宋体"/>
              </a:rPr>
              <a:t>=3.44V&gt;V</a:t>
            </a:r>
            <a:r>
              <a:rPr lang="en-US" altLang="zh-CN" kern="1200" baseline="-25000" dirty="0">
                <a:solidFill>
                  <a:srgbClr val="000000"/>
                </a:solidFill>
                <a:latin typeface="宋体"/>
              </a:rPr>
              <a:t>0</a:t>
            </a:r>
            <a:r>
              <a:rPr lang="en-US" altLang="zh-CN" kern="1200" dirty="0">
                <a:solidFill>
                  <a:srgbClr val="000000"/>
                </a:solidFill>
                <a:latin typeface="宋体"/>
              </a:rPr>
              <a:t>=3.4375V,</a:t>
            </a:r>
            <a:r>
              <a:rPr lang="zh-CN" altLang="en-US" kern="1200" dirty="0">
                <a:solidFill>
                  <a:srgbClr val="000000"/>
                </a:solidFill>
                <a:latin typeface="宋体"/>
              </a:rPr>
              <a:t>寄存器数值保留。所以</a:t>
            </a:r>
            <a:r>
              <a:rPr lang="en-US" altLang="zh-CN" kern="1200" dirty="0">
                <a:solidFill>
                  <a:srgbClr val="000000"/>
                </a:solidFill>
                <a:latin typeface="宋体"/>
              </a:rPr>
              <a:t>ADC</a:t>
            </a:r>
            <a:r>
              <a:rPr lang="zh-CN" altLang="en-US" kern="1200" dirty="0">
                <a:solidFill>
                  <a:srgbClr val="000000"/>
                </a:solidFill>
                <a:latin typeface="宋体"/>
              </a:rPr>
              <a:t>输出为</a:t>
            </a:r>
            <a:r>
              <a:rPr lang="en-US" altLang="zh-CN" kern="1200" dirty="0">
                <a:solidFill>
                  <a:srgbClr val="000000"/>
                </a:solidFill>
                <a:latin typeface="宋体"/>
              </a:rPr>
              <a:t>1011</a:t>
            </a:r>
            <a:r>
              <a:rPr lang="zh-CN" altLang="en-US" kern="1200" dirty="0">
                <a:solidFill>
                  <a:srgbClr val="000000"/>
                </a:solidFill>
                <a:latin typeface="宋体"/>
              </a:rPr>
              <a:t>。</a:t>
            </a:r>
            <a:endParaRPr lang="en-US" altLang="zh-CN" kern="1200" dirty="0">
              <a:solidFill>
                <a:srgbClr val="000000"/>
              </a:solidFill>
              <a:latin typeface="宋体"/>
            </a:endParaRPr>
          </a:p>
          <a:p>
            <a:pPr lvl="0" indent="0">
              <a:spcBef>
                <a:spcPct val="0"/>
              </a:spcBef>
              <a:defRPr/>
            </a:pPr>
            <a:r>
              <a:rPr lang="zh-CN" altLang="en-US" kern="1200" dirty="0">
                <a:solidFill>
                  <a:srgbClr val="000000"/>
                </a:solidFill>
                <a:latin typeface="宋体"/>
              </a:rPr>
              <a:t>    逐次逼近型</a:t>
            </a:r>
            <a:r>
              <a:rPr lang="en-US" altLang="zh-CN" kern="1200" dirty="0">
                <a:solidFill>
                  <a:srgbClr val="000000"/>
                </a:solidFill>
                <a:latin typeface="宋体"/>
              </a:rPr>
              <a:t>A/D</a:t>
            </a:r>
            <a:r>
              <a:rPr lang="zh-CN" altLang="en-US" kern="1200" dirty="0">
                <a:solidFill>
                  <a:srgbClr val="000000"/>
                </a:solidFill>
                <a:latin typeface="宋体"/>
              </a:rPr>
              <a:t>转换器的转换时间取决于输出数字位数</a:t>
            </a:r>
            <a:r>
              <a:rPr lang="en-US" altLang="zh-CN" kern="1200" dirty="0">
                <a:solidFill>
                  <a:srgbClr val="000000"/>
                </a:solidFill>
                <a:latin typeface="宋体"/>
              </a:rPr>
              <a:t>n</a:t>
            </a:r>
            <a:r>
              <a:rPr lang="zh-CN" altLang="en-US" kern="1200" dirty="0">
                <a:solidFill>
                  <a:srgbClr val="000000"/>
                </a:solidFill>
                <a:latin typeface="宋体"/>
              </a:rPr>
              <a:t>和时钟频率，位数越多，时钟频率越低，转换所需要的时间越长。</a:t>
            </a:r>
            <a:endParaRPr lang="en-US" altLang="zh-CN" kern="1200" dirty="0">
              <a:solidFill>
                <a:srgbClr val="000000"/>
              </a:solidFill>
              <a:latin typeface="宋体"/>
            </a:endParaRPr>
          </a:p>
          <a:p>
            <a:endParaRPr lang="zh-CN" altLang="en-US" dirty="0"/>
          </a:p>
        </p:txBody>
      </p:sp>
      <p:sp>
        <p:nvSpPr>
          <p:cNvPr id="72706"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C41D6AA-8190-451C-AE71-23D441F50EC0}" type="slidenum">
              <a:rPr lang="en-US" altLang="zh-CN" sz="1000">
                <a:solidFill>
                  <a:srgbClr val="000000"/>
                </a:solidFill>
                <a:latin typeface="Franklin Gothic Book" pitchFamily="34" charset="0"/>
                <a:ea typeface="黑体" pitchFamily="49" charset="-122"/>
              </a:rPr>
              <a:pPr>
                <a:spcBef>
                  <a:spcPct val="0"/>
                </a:spcBef>
                <a:buClrTx/>
                <a:buFontTx/>
                <a:buNone/>
              </a:pPr>
              <a:t>55</a:t>
            </a:fld>
            <a:endParaRPr lang="en-US" altLang="zh-CN" sz="1000">
              <a:solidFill>
                <a:srgbClr val="000000"/>
              </a:solidFill>
              <a:latin typeface="Franklin Gothic Book" pitchFamily="34" charset="0"/>
              <a:ea typeface="黑体" pitchFamily="49" charset="-122"/>
            </a:endParaRPr>
          </a:p>
        </p:txBody>
      </p:sp>
      <p:sp>
        <p:nvSpPr>
          <p:cNvPr id="7"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9CA7E6E1-2582-4A1A-A939-59D51C892F41}" type="slidenum">
              <a:rPr lang="en-US" altLang="zh-CN" sz="1200" smtClean="0">
                <a:effectLst>
                  <a:outerShdw blurRad="38100" dist="38100" dir="2700000" algn="tl">
                    <a:srgbClr val="FFFFFF"/>
                  </a:outerShdw>
                </a:effectLst>
              </a:rPr>
              <a:pPr algn="r" eaLnBrk="1" hangingPunct="1">
                <a:spcBef>
                  <a:spcPct val="0"/>
                </a:spcBef>
                <a:buClrTx/>
                <a:buFontTx/>
                <a:buNone/>
                <a:defRPr/>
              </a:pPr>
              <a:t>55</a:t>
            </a:fld>
            <a:endParaRPr lang="en-US" altLang="zh-CN" sz="1200" smtClean="0">
              <a:effectLst>
                <a:outerShdw blurRad="38100" dist="38100" dir="2700000" algn="tl">
                  <a:srgbClr val="FFFFFF"/>
                </a:outerShdw>
              </a:effectLst>
            </a:endParaRPr>
          </a:p>
        </p:txBody>
      </p:sp>
      <p:sp>
        <p:nvSpPr>
          <p:cNvPr id="6"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7143F5A6-E873-4498-8DE6-F1C94261BF15}" type="slidenum">
              <a:rPr lang="en-US" altLang="zh-CN" sz="1200" smtClean="0">
                <a:effectLst>
                  <a:outerShdw blurRad="38100" dist="38100" dir="2700000" algn="tl">
                    <a:srgbClr val="FFFFFF"/>
                  </a:outerShdw>
                </a:effectLst>
              </a:rPr>
              <a:pPr algn="r" eaLnBrk="1" hangingPunct="1">
                <a:spcBef>
                  <a:spcPct val="0"/>
                </a:spcBef>
                <a:buClrTx/>
                <a:buFontTx/>
                <a:buNone/>
                <a:defRPr/>
              </a:pPr>
              <a:t>55</a:t>
            </a:fld>
            <a:endParaRPr lang="en-US" altLang="zh-CN" sz="1200" smtClean="0">
              <a:effectLst>
                <a:outerShdw blurRad="38100" dist="38100" dir="2700000" algn="tl">
                  <a:srgbClr val="FFFFFF"/>
                </a:outerShdw>
              </a:effectLst>
            </a:endParaRPr>
          </a:p>
        </p:txBody>
      </p:sp>
      <p:sp>
        <p:nvSpPr>
          <p:cNvPr id="15"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46ABA68D-6C01-49F7-9D7B-A0AEF60504D5}" type="slidenum">
              <a:rPr lang="en-US" altLang="zh-CN" sz="1200" smtClean="0">
                <a:effectLst>
                  <a:outerShdw blurRad="38100" dist="38100" dir="2700000" algn="tl">
                    <a:srgbClr val="FFFFFF"/>
                  </a:outerShdw>
                </a:effectLst>
              </a:rPr>
              <a:pPr algn="r" eaLnBrk="1" hangingPunct="1">
                <a:spcBef>
                  <a:spcPct val="0"/>
                </a:spcBef>
                <a:buClrTx/>
                <a:buFontTx/>
                <a:buNone/>
                <a:defRPr/>
              </a:pPr>
              <a:t>55</a:t>
            </a:fld>
            <a:endParaRPr lang="en-US" altLang="zh-CN" sz="1200" smtClean="0">
              <a:effectLst>
                <a:outerShdw blurRad="38100" dist="38100" dir="2700000" algn="tl">
                  <a:srgbClr val="FFFFFF"/>
                </a:outerShdw>
              </a:effectLst>
            </a:endParaRPr>
          </a:p>
        </p:txBody>
      </p:sp>
      <p:sp>
        <p:nvSpPr>
          <p:cNvPr id="769035" name="Rectangle 11"/>
          <p:cNvSpPr>
            <a:spLocks noChangeArrowheads="1"/>
          </p:cNvSpPr>
          <p:nvPr/>
        </p:nvSpPr>
        <p:spPr bwMode="auto">
          <a:xfrm>
            <a:off x="2400300" y="4048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en-US" sz="2800" b="1">
              <a:solidFill>
                <a:srgbClr val="FFCC00"/>
              </a:solidFill>
              <a:latin typeface="华文中宋" pitchFamily="2" charset="-122"/>
              <a:ea typeface="华文中宋" pitchFamily="2" charset="-122"/>
            </a:endParaRPr>
          </a:p>
        </p:txBody>
      </p:sp>
      <p:sp>
        <p:nvSpPr>
          <p:cNvPr id="769036" name="Text Box 12"/>
          <p:cNvSpPr txBox="1">
            <a:spLocks noChangeArrowheads="1"/>
          </p:cNvSpPr>
          <p:nvPr/>
        </p:nvSpPr>
        <p:spPr bwMode="auto">
          <a:xfrm>
            <a:off x="0" y="806450"/>
            <a:ext cx="9144000" cy="461665"/>
          </a:xfrm>
          <a:prstGeom prst="rect">
            <a:avLst/>
          </a:prstGeom>
          <a:noFill/>
          <a:ln w="9525" algn="ctr">
            <a:noFill/>
            <a:miter lim="800000"/>
            <a:headEnd/>
            <a:tailEnd/>
          </a:ln>
        </p:spPr>
        <p:txBody>
          <a:bodyPr>
            <a:spAutoFit/>
          </a:bodyPr>
          <a:lstStyle/>
          <a:p>
            <a:pPr eaLnBrk="1" hangingPunct="1">
              <a:defRPr/>
            </a:pPr>
            <a:r>
              <a:rPr lang="zh-CN" altLang="en-US" b="1" dirty="0">
                <a:solidFill>
                  <a:schemeClr val="bg2"/>
                </a:solidFill>
                <a:latin typeface="仿宋_GB2312" charset="-122"/>
                <a:ea typeface="仿宋_GB2312" charset="-122"/>
              </a:rPr>
              <a:t>    </a:t>
            </a:r>
            <a:endParaRPr lang="en-US" altLang="zh-CN" b="1" dirty="0">
              <a:latin typeface="+mn-ea"/>
              <a:ea typeface="+mn-ea"/>
            </a:endParaRPr>
          </a:p>
        </p:txBody>
      </p:sp>
      <p:pic>
        <p:nvPicPr>
          <p:cNvPr id="727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B722B4B5-5C0A-4C26-AA7F-6FA9978F61B8}" type="slidenum">
              <a:rPr lang="en-US" altLang="zh-CN" smtClean="0"/>
              <a:t>55</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769035"/>
                                        </p:tgtEl>
                                        <p:attrNameLst>
                                          <p:attrName>style.visibility</p:attrName>
                                        </p:attrNameLst>
                                      </p:cBhvr>
                                      <p:to>
                                        <p:strVal val="visible"/>
                                      </p:to>
                                    </p:set>
                                    <p:animEffect transition="in" filter="blinds(horizontal)">
                                      <p:cBhvr>
                                        <p:cTn id="7" dur="500"/>
                                        <p:tgtEl>
                                          <p:spTgt spid="7690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9036">
                                            <p:txEl>
                                              <p:pRg st="0" end="0"/>
                                            </p:txEl>
                                          </p:spTgt>
                                        </p:tgtEl>
                                        <p:attrNameLst>
                                          <p:attrName>style.visibility</p:attrName>
                                        </p:attrNameLst>
                                      </p:cBhvr>
                                      <p:to>
                                        <p:strVal val="visible"/>
                                      </p:to>
                                    </p:set>
                                    <p:animEffect transition="in" filter="blinds(horizontal)">
                                      <p:cBhvr>
                                        <p:cTn id="12" dur="500"/>
                                        <p:tgtEl>
                                          <p:spTgt spid="7690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C745FE7D-41F1-4839-A5BA-1646C822C131}" type="slidenum">
              <a:rPr lang="en-US" altLang="zh-CN" sz="1200" smtClean="0">
                <a:effectLst>
                  <a:outerShdw blurRad="38100" dist="38100" dir="2700000" algn="tl">
                    <a:srgbClr val="FFFFFF"/>
                  </a:outerShdw>
                </a:effectLst>
              </a:rPr>
              <a:pPr algn="r" eaLnBrk="1" hangingPunct="1">
                <a:spcBef>
                  <a:spcPct val="0"/>
                </a:spcBef>
                <a:buClrTx/>
                <a:buFontTx/>
                <a:buNone/>
                <a:defRPr/>
              </a:pPr>
              <a:t>56</a:t>
            </a:fld>
            <a:endParaRPr lang="en-US" altLang="zh-CN" sz="1200" smtClean="0">
              <a:effectLst>
                <a:outerShdw blurRad="38100" dist="38100" dir="2700000" algn="tl">
                  <a:srgbClr val="FFFFFF"/>
                </a:outerShdw>
              </a:effectLst>
            </a:endParaRPr>
          </a:p>
        </p:txBody>
      </p:sp>
      <p:sp>
        <p:nvSpPr>
          <p:cNvPr id="12"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1E4CB6F1-6903-4759-9C5E-FCEEC9BDB968}" type="slidenum">
              <a:rPr lang="en-US" altLang="zh-CN" sz="1200" smtClean="0">
                <a:effectLst>
                  <a:outerShdw blurRad="38100" dist="38100" dir="2700000" algn="tl">
                    <a:srgbClr val="FFFFFF"/>
                  </a:outerShdw>
                </a:effectLst>
              </a:rPr>
              <a:pPr algn="r" eaLnBrk="1" hangingPunct="1">
                <a:spcBef>
                  <a:spcPct val="0"/>
                </a:spcBef>
                <a:buClrTx/>
                <a:buFontTx/>
                <a:buNone/>
                <a:defRPr/>
              </a:pPr>
              <a:t>56</a:t>
            </a:fld>
            <a:endParaRPr lang="en-US" altLang="zh-CN" sz="1200" smtClean="0">
              <a:effectLst>
                <a:outerShdw blurRad="38100" dist="38100" dir="2700000" algn="tl">
                  <a:srgbClr val="FFFFFF"/>
                </a:outerShdw>
              </a:effectLst>
            </a:endParaRPr>
          </a:p>
        </p:txBody>
      </p:sp>
      <p:sp>
        <p:nvSpPr>
          <p:cNvPr id="16"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B2E0164D-2CE3-452B-BE55-AB76AA75C1BE}" type="slidenum">
              <a:rPr lang="en-US" altLang="zh-CN" sz="1200" smtClean="0">
                <a:effectLst>
                  <a:outerShdw blurRad="38100" dist="38100" dir="2700000" algn="tl">
                    <a:srgbClr val="FFFFFF"/>
                  </a:outerShdw>
                </a:effectLst>
              </a:rPr>
              <a:pPr algn="r" eaLnBrk="1" hangingPunct="1">
                <a:spcBef>
                  <a:spcPct val="0"/>
                </a:spcBef>
                <a:buClrTx/>
                <a:buFontTx/>
                <a:buNone/>
                <a:defRPr/>
              </a:pPr>
              <a:t>56</a:t>
            </a:fld>
            <a:endParaRPr lang="en-US" altLang="zh-CN" sz="1200" smtClean="0">
              <a:effectLst>
                <a:outerShdw blurRad="38100" dist="38100" dir="2700000" algn="tl">
                  <a:srgbClr val="FFFFFF"/>
                </a:outerShdw>
              </a:effectLst>
            </a:endParaRPr>
          </a:p>
        </p:txBody>
      </p:sp>
      <p:sp>
        <p:nvSpPr>
          <p:cNvPr id="818189" name="Rectangle 13"/>
          <p:cNvSpPr>
            <a:spLocks noChangeArrowheads="1"/>
          </p:cNvSpPr>
          <p:nvPr/>
        </p:nvSpPr>
        <p:spPr bwMode="auto">
          <a:xfrm>
            <a:off x="4364038" y="620713"/>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Tx/>
              <a:buNone/>
            </a:pPr>
            <a:endParaRPr lang="zh-CN" altLang="en-US" sz="4400" b="1">
              <a:latin typeface="华文楷体" pitchFamily="2" charset="-122"/>
              <a:ea typeface="华文楷体" pitchFamily="2" charset="-122"/>
            </a:endParaRPr>
          </a:p>
        </p:txBody>
      </p:sp>
      <p:sp>
        <p:nvSpPr>
          <p:cNvPr id="73735" name="Rectangle 12"/>
          <p:cNvSpPr>
            <a:spLocks noGrp="1" noChangeArrowheads="1"/>
          </p:cNvSpPr>
          <p:nvPr>
            <p:ph type="title"/>
          </p:nvPr>
        </p:nvSpPr>
        <p:spPr>
          <a:xfrm>
            <a:off x="527050" y="454008"/>
            <a:ext cx="7673975" cy="609600"/>
          </a:xfrm>
        </p:spPr>
        <p:txBody>
          <a:bodyPr/>
          <a:lstStyle/>
          <a:p>
            <a:r>
              <a:rPr lang="en-US" altLang="zh-CN" b="1" dirty="0" smtClean="0">
                <a:solidFill>
                  <a:srgbClr val="C00000"/>
                </a:solidFill>
                <a:latin typeface="宋体" pitchFamily="2" charset="-122"/>
              </a:rPr>
              <a:t>4.4.2  A/D</a:t>
            </a:r>
            <a:r>
              <a:rPr lang="zh-CN" altLang="en-US" b="1" dirty="0" smtClean="0">
                <a:solidFill>
                  <a:srgbClr val="C00000"/>
                </a:solidFill>
                <a:latin typeface="宋体" pitchFamily="2" charset="-122"/>
              </a:rPr>
              <a:t>与微处理器的接口应用</a:t>
            </a:r>
          </a:p>
        </p:txBody>
      </p:sp>
      <p:sp>
        <p:nvSpPr>
          <p:cNvPr id="2" name="内容占位符 1"/>
          <p:cNvSpPr>
            <a:spLocks noGrp="1"/>
          </p:cNvSpPr>
          <p:nvPr>
            <p:ph idx="1"/>
          </p:nvPr>
        </p:nvSpPr>
        <p:spPr>
          <a:xfrm>
            <a:off x="107628" y="1001713"/>
            <a:ext cx="8928744" cy="5135519"/>
          </a:xfrm>
        </p:spPr>
        <p:txBody>
          <a:bodyPr/>
          <a:lstStyle/>
          <a:p>
            <a:pPr lvl="0" indent="0" eaLnBrk="1" hangingPunct="1">
              <a:spcBef>
                <a:spcPct val="0"/>
              </a:spcBef>
              <a:defRPr/>
            </a:pPr>
            <a:r>
              <a:rPr lang="en-US" altLang="zh-CN" sz="2800" kern="1200" dirty="0">
                <a:solidFill>
                  <a:srgbClr val="FF0000"/>
                </a:solidFill>
                <a:latin typeface="宋体"/>
              </a:rPr>
              <a:t> </a:t>
            </a:r>
            <a:r>
              <a:rPr lang="en-US" altLang="zh-CN" sz="2800" kern="1200" dirty="0" smtClean="0">
                <a:solidFill>
                  <a:srgbClr val="FF0000"/>
                </a:solidFill>
                <a:latin typeface="宋体"/>
              </a:rPr>
              <a:t> </a:t>
            </a:r>
            <a:r>
              <a:rPr lang="en-US" altLang="zh-CN" sz="2800" kern="1200" dirty="0" smtClean="0">
                <a:solidFill>
                  <a:srgbClr val="9900FF"/>
                </a:solidFill>
                <a:latin typeface="宋体"/>
              </a:rPr>
              <a:t>1.</a:t>
            </a:r>
            <a:r>
              <a:rPr lang="en-US" altLang="zh-CN" kern="1200" dirty="0" smtClean="0">
                <a:solidFill>
                  <a:srgbClr val="9900FF"/>
                </a:solidFill>
                <a:latin typeface="宋体"/>
              </a:rPr>
              <a:t>A/D</a:t>
            </a:r>
            <a:r>
              <a:rPr lang="zh-CN" altLang="en-US" kern="1200" dirty="0">
                <a:solidFill>
                  <a:srgbClr val="9900FF"/>
                </a:solidFill>
                <a:latin typeface="宋体"/>
              </a:rPr>
              <a:t>转换器与微处理器相连应考虑的</a:t>
            </a:r>
            <a:r>
              <a:rPr lang="zh-CN" altLang="en-US" kern="1200" dirty="0" smtClean="0">
                <a:solidFill>
                  <a:srgbClr val="9900FF"/>
                </a:solidFill>
                <a:latin typeface="宋体"/>
              </a:rPr>
              <a:t>问题</a:t>
            </a:r>
            <a:endParaRPr lang="zh-CN" altLang="en-US" kern="1200" dirty="0">
              <a:solidFill>
                <a:srgbClr val="9900FF"/>
              </a:solidFill>
              <a:latin typeface="宋体"/>
            </a:endParaRPr>
          </a:p>
          <a:p>
            <a:pPr lvl="1" indent="0" eaLnBrk="1" hangingPunct="1">
              <a:spcBef>
                <a:spcPct val="0"/>
              </a:spcBef>
              <a:buFontTx/>
              <a:buChar char="•"/>
              <a:defRPr/>
            </a:pPr>
            <a:r>
              <a:rPr lang="zh-CN" altLang="en-US" sz="2400" b="1" kern="1200" dirty="0">
                <a:solidFill>
                  <a:srgbClr val="000000"/>
                </a:solidFill>
                <a:latin typeface="宋体"/>
              </a:rPr>
              <a:t>数据输出线的连接</a:t>
            </a:r>
            <a:r>
              <a:rPr lang="zh-CN" altLang="en-US" sz="2400" b="1" kern="1200" dirty="0" smtClean="0">
                <a:solidFill>
                  <a:srgbClr val="000000"/>
                </a:solidFill>
                <a:latin typeface="宋体"/>
              </a:rPr>
              <a:t>，输出</a:t>
            </a:r>
            <a:r>
              <a:rPr lang="zh-CN" altLang="en-US" sz="2400" b="1" kern="1200" dirty="0">
                <a:solidFill>
                  <a:srgbClr val="000000"/>
                </a:solidFill>
                <a:latin typeface="宋体"/>
              </a:rPr>
              <a:t>方式主要分为并行和串行两种；  </a:t>
            </a:r>
          </a:p>
          <a:p>
            <a:pPr lvl="1" indent="0" eaLnBrk="1" hangingPunct="1">
              <a:spcBef>
                <a:spcPct val="0"/>
              </a:spcBef>
              <a:buFontTx/>
              <a:buChar char="•"/>
              <a:defRPr/>
            </a:pPr>
            <a:r>
              <a:rPr lang="en-US" altLang="zh-CN" sz="2400" b="1" kern="1200" dirty="0">
                <a:solidFill>
                  <a:srgbClr val="000000"/>
                </a:solidFill>
                <a:latin typeface="宋体"/>
              </a:rPr>
              <a:t>A/D</a:t>
            </a:r>
            <a:r>
              <a:rPr lang="zh-CN" altLang="en-US" sz="2400" b="1" kern="1200" dirty="0">
                <a:solidFill>
                  <a:srgbClr val="000000"/>
                </a:solidFill>
                <a:latin typeface="宋体"/>
              </a:rPr>
              <a:t>转换的启动信号的连接；</a:t>
            </a:r>
          </a:p>
          <a:p>
            <a:pPr lvl="1" indent="0" eaLnBrk="1" hangingPunct="1">
              <a:spcBef>
                <a:spcPct val="0"/>
              </a:spcBef>
              <a:buFontTx/>
              <a:buChar char="•"/>
              <a:defRPr/>
            </a:pPr>
            <a:r>
              <a:rPr lang="zh-CN" altLang="en-US" sz="2400" b="1" kern="1200" dirty="0">
                <a:solidFill>
                  <a:srgbClr val="000000"/>
                </a:solidFill>
                <a:latin typeface="宋体"/>
              </a:rPr>
              <a:t>转换结束信号的处理方式；</a:t>
            </a:r>
          </a:p>
          <a:p>
            <a:pPr lvl="1" indent="0" eaLnBrk="1" hangingPunct="1">
              <a:spcBef>
                <a:spcPct val="0"/>
              </a:spcBef>
              <a:buFontTx/>
              <a:buChar char="•"/>
              <a:defRPr/>
            </a:pPr>
            <a:r>
              <a:rPr lang="zh-CN" altLang="en-US" sz="2400" b="1" kern="1200" dirty="0">
                <a:solidFill>
                  <a:srgbClr val="000000"/>
                </a:solidFill>
                <a:latin typeface="宋体"/>
              </a:rPr>
              <a:t>时钟的提供；</a:t>
            </a:r>
          </a:p>
          <a:p>
            <a:pPr lvl="1" indent="0" eaLnBrk="1" hangingPunct="1">
              <a:spcBef>
                <a:spcPct val="0"/>
              </a:spcBef>
              <a:buFontTx/>
              <a:buChar char="•"/>
              <a:defRPr/>
            </a:pPr>
            <a:r>
              <a:rPr lang="zh-CN" altLang="en-US" sz="2400" b="1" kern="1200" dirty="0">
                <a:solidFill>
                  <a:srgbClr val="000000"/>
                </a:solidFill>
                <a:latin typeface="宋体"/>
              </a:rPr>
              <a:t>参考电压的接法。</a:t>
            </a:r>
            <a:endParaRPr lang="en-US" altLang="zh-CN" sz="2400" b="1" kern="1200" dirty="0">
              <a:solidFill>
                <a:srgbClr val="000000"/>
              </a:solidFill>
              <a:latin typeface="宋体"/>
            </a:endParaRPr>
          </a:p>
          <a:p>
            <a:pPr lvl="0" indent="0" eaLnBrk="1" hangingPunct="1">
              <a:spcBef>
                <a:spcPct val="0"/>
              </a:spcBef>
              <a:defRPr/>
            </a:pPr>
            <a:r>
              <a:rPr lang="zh-CN" altLang="en-US" kern="1200" dirty="0">
                <a:solidFill>
                  <a:srgbClr val="000000"/>
                </a:solidFill>
                <a:latin typeface="宋体"/>
              </a:rPr>
              <a:t>  </a:t>
            </a:r>
            <a:r>
              <a:rPr lang="en-US" altLang="zh-CN" kern="1200" dirty="0" smtClean="0">
                <a:solidFill>
                  <a:srgbClr val="9900FF"/>
                </a:solidFill>
                <a:latin typeface="宋体"/>
              </a:rPr>
              <a:t>2.</a:t>
            </a:r>
            <a:r>
              <a:rPr lang="zh-CN" altLang="en-US" kern="1200" dirty="0" smtClean="0">
                <a:solidFill>
                  <a:srgbClr val="9900FF"/>
                </a:solidFill>
                <a:latin typeface="宋体"/>
              </a:rPr>
              <a:t>判断</a:t>
            </a:r>
            <a:r>
              <a:rPr lang="en-US" altLang="zh-CN" kern="1200" dirty="0">
                <a:solidFill>
                  <a:srgbClr val="9900FF"/>
                </a:solidFill>
                <a:latin typeface="宋体"/>
              </a:rPr>
              <a:t>A/D</a:t>
            </a:r>
            <a:r>
              <a:rPr lang="zh-CN" altLang="en-US" kern="1200" dirty="0">
                <a:solidFill>
                  <a:srgbClr val="9900FF"/>
                </a:solidFill>
                <a:latin typeface="宋体"/>
              </a:rPr>
              <a:t>转换是否结束</a:t>
            </a:r>
            <a:r>
              <a:rPr lang="en-US" altLang="zh-CN" kern="1200" dirty="0">
                <a:solidFill>
                  <a:srgbClr val="9900FF"/>
                </a:solidFill>
                <a:latin typeface="宋体"/>
              </a:rPr>
              <a:t>A/D</a:t>
            </a:r>
            <a:r>
              <a:rPr lang="zh-CN" altLang="en-US" kern="1200" dirty="0">
                <a:solidFill>
                  <a:srgbClr val="9900FF"/>
                </a:solidFill>
                <a:latin typeface="宋体"/>
              </a:rPr>
              <a:t>转换器的控制方式</a:t>
            </a:r>
            <a:endParaRPr lang="en-US" altLang="zh-CN" kern="1200" dirty="0">
              <a:solidFill>
                <a:srgbClr val="9900FF"/>
              </a:solidFill>
              <a:latin typeface="宋体"/>
            </a:endParaRPr>
          </a:p>
          <a:p>
            <a:pPr lvl="0" indent="0" eaLnBrk="1" hangingPunct="1">
              <a:spcBef>
                <a:spcPct val="0"/>
              </a:spcBef>
              <a:defRPr/>
            </a:pPr>
            <a:r>
              <a:rPr lang="zh-CN" altLang="en-US" kern="1200" dirty="0">
                <a:solidFill>
                  <a:srgbClr val="000000"/>
                </a:solidFill>
                <a:latin typeface="宋体"/>
              </a:rPr>
              <a:t>   ① </a:t>
            </a:r>
            <a:r>
              <a:rPr lang="zh-CN" altLang="en-US" kern="1200" dirty="0">
                <a:solidFill>
                  <a:srgbClr val="FF0000"/>
                </a:solidFill>
                <a:latin typeface="宋体"/>
              </a:rPr>
              <a:t>程序查询方式</a:t>
            </a:r>
          </a:p>
          <a:p>
            <a:pPr lvl="0" indent="0" eaLnBrk="1" hangingPunct="1">
              <a:spcBef>
                <a:spcPct val="0"/>
              </a:spcBef>
              <a:defRPr/>
            </a:pPr>
            <a:r>
              <a:rPr lang="zh-CN" altLang="en-US" kern="1200" dirty="0">
                <a:solidFill>
                  <a:srgbClr val="000000"/>
                </a:solidFill>
                <a:latin typeface="宋体"/>
              </a:rPr>
              <a:t>   该方法简单、可靠，但查询占用</a:t>
            </a:r>
            <a:r>
              <a:rPr lang="en-US" altLang="zh-CN" kern="1200" dirty="0">
                <a:solidFill>
                  <a:srgbClr val="000000"/>
                </a:solidFill>
                <a:latin typeface="宋体"/>
              </a:rPr>
              <a:t>CPU</a:t>
            </a:r>
            <a:r>
              <a:rPr lang="zh-CN" altLang="en-US" kern="1200" dirty="0">
                <a:solidFill>
                  <a:srgbClr val="000000"/>
                </a:solidFill>
                <a:latin typeface="宋体"/>
              </a:rPr>
              <a:t>时间，效率较低。</a:t>
            </a:r>
          </a:p>
          <a:p>
            <a:pPr lvl="0" indent="0" eaLnBrk="1" hangingPunct="1">
              <a:spcBef>
                <a:spcPct val="0"/>
              </a:spcBef>
              <a:defRPr/>
            </a:pPr>
            <a:r>
              <a:rPr lang="zh-CN" altLang="en-US" kern="1200" dirty="0">
                <a:solidFill>
                  <a:srgbClr val="000000"/>
                </a:solidFill>
                <a:latin typeface="宋体"/>
              </a:rPr>
              <a:t>   ② </a:t>
            </a:r>
            <a:r>
              <a:rPr lang="zh-CN" altLang="en-US" kern="1200" dirty="0">
                <a:solidFill>
                  <a:srgbClr val="FF0000"/>
                </a:solidFill>
                <a:latin typeface="宋体"/>
              </a:rPr>
              <a:t>延时等待方式</a:t>
            </a:r>
          </a:p>
          <a:p>
            <a:pPr lvl="0" indent="0" eaLnBrk="1" hangingPunct="1">
              <a:spcBef>
                <a:spcPct val="0"/>
              </a:spcBef>
              <a:defRPr/>
            </a:pPr>
            <a:r>
              <a:rPr lang="zh-CN" altLang="en-US" kern="1200" dirty="0">
                <a:solidFill>
                  <a:srgbClr val="000000"/>
                </a:solidFill>
                <a:latin typeface="宋体"/>
              </a:rPr>
              <a:t>   该法简单、不占用查询端口，但占用</a:t>
            </a:r>
            <a:r>
              <a:rPr lang="en-US" altLang="zh-CN" kern="1200" dirty="0">
                <a:solidFill>
                  <a:srgbClr val="000000"/>
                </a:solidFill>
                <a:latin typeface="宋体"/>
              </a:rPr>
              <a:t>CPU</a:t>
            </a:r>
            <a:r>
              <a:rPr lang="zh-CN" altLang="en-US" kern="1200" dirty="0">
                <a:solidFill>
                  <a:srgbClr val="000000"/>
                </a:solidFill>
                <a:latin typeface="宋体"/>
              </a:rPr>
              <a:t>时间，效率较低，适合微处理器处理任务少的情况。</a:t>
            </a:r>
          </a:p>
          <a:p>
            <a:pPr lvl="0" indent="0" eaLnBrk="1" hangingPunct="1">
              <a:spcBef>
                <a:spcPct val="0"/>
              </a:spcBef>
              <a:defRPr/>
            </a:pPr>
            <a:r>
              <a:rPr lang="zh-CN" altLang="en-US" kern="1200" dirty="0">
                <a:solidFill>
                  <a:srgbClr val="000000"/>
                </a:solidFill>
                <a:latin typeface="宋体"/>
              </a:rPr>
              <a:t>   ③ </a:t>
            </a:r>
            <a:r>
              <a:rPr lang="zh-CN" altLang="en-US" kern="1200" dirty="0">
                <a:solidFill>
                  <a:srgbClr val="FF0000"/>
                </a:solidFill>
                <a:latin typeface="宋体"/>
              </a:rPr>
              <a:t>中断方式</a:t>
            </a:r>
          </a:p>
          <a:p>
            <a:pPr lvl="0" indent="0" eaLnBrk="1" hangingPunct="1">
              <a:spcBef>
                <a:spcPct val="0"/>
              </a:spcBef>
              <a:defRPr/>
            </a:pPr>
            <a:r>
              <a:rPr lang="zh-CN" altLang="en-US" kern="1200" dirty="0">
                <a:solidFill>
                  <a:srgbClr val="000000"/>
                </a:solidFill>
                <a:latin typeface="宋体"/>
              </a:rPr>
              <a:t>   微控制器可以和</a:t>
            </a:r>
            <a:r>
              <a:rPr lang="en-US" altLang="zh-CN" kern="1200" dirty="0">
                <a:solidFill>
                  <a:srgbClr val="000000"/>
                </a:solidFill>
                <a:latin typeface="宋体"/>
              </a:rPr>
              <a:t>A/D</a:t>
            </a:r>
            <a:r>
              <a:rPr lang="zh-CN" altLang="en-US" kern="1200" dirty="0">
                <a:solidFill>
                  <a:srgbClr val="000000"/>
                </a:solidFill>
                <a:latin typeface="宋体"/>
              </a:rPr>
              <a:t>转换器并行工作，提高了效率</a:t>
            </a:r>
            <a:r>
              <a:rPr lang="zh-CN" altLang="en-US" sz="2800" kern="1200" dirty="0">
                <a:solidFill>
                  <a:srgbClr val="000000"/>
                </a:solidFill>
                <a:latin typeface="宋体"/>
              </a:rPr>
              <a:t>。</a:t>
            </a:r>
            <a:endParaRPr lang="zh-CN" altLang="en-US" dirty="0"/>
          </a:p>
        </p:txBody>
      </p:sp>
      <p:pic>
        <p:nvPicPr>
          <p:cNvPr id="737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C38FEA64-C482-4555-A59A-C4D8140853A3}" type="slidenum">
              <a:rPr lang="en-US" altLang="zh-CN" smtClean="0"/>
              <a:t>56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818189"/>
                                        </p:tgtEl>
                                        <p:attrNameLst>
                                          <p:attrName>style.visibility</p:attrName>
                                        </p:attrNameLst>
                                      </p:cBhvr>
                                      <p:to>
                                        <p:strVal val="visible"/>
                                      </p:to>
                                    </p:set>
                                    <p:animEffect transition="in" filter="blinds(horizontal)">
                                      <p:cBhvr>
                                        <p:cTn id="7" dur="500"/>
                                        <p:tgtEl>
                                          <p:spTgt spid="818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8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0" name="Rectangle 12"/>
          <p:cNvSpPr>
            <a:spLocks noGrp="1" noChangeArrowheads="1"/>
          </p:cNvSpPr>
          <p:nvPr>
            <p:ph type="title"/>
          </p:nvPr>
        </p:nvSpPr>
        <p:spPr>
          <a:xfrm>
            <a:off x="611560" y="445160"/>
            <a:ext cx="7673975" cy="609600"/>
          </a:xfrm>
        </p:spPr>
        <p:txBody>
          <a:bodyPr/>
          <a:lstStyle/>
          <a:p>
            <a:pPr>
              <a:defRPr/>
            </a:pPr>
            <a:r>
              <a:rPr lang="en-US" altLang="zh-CN" sz="2800" b="1" dirty="0" smtClean="0">
                <a:solidFill>
                  <a:srgbClr val="9900FF"/>
                </a:solidFill>
                <a:latin typeface="+mn-ea"/>
                <a:ea typeface="+mn-ea"/>
              </a:rPr>
              <a:t>3.</a:t>
            </a:r>
            <a:r>
              <a:rPr lang="zh-CN" altLang="en-US" sz="2800" b="1" dirty="0" smtClean="0">
                <a:solidFill>
                  <a:srgbClr val="9900FF"/>
                </a:solidFill>
                <a:latin typeface="+mn-ea"/>
                <a:ea typeface="+mn-ea"/>
              </a:rPr>
              <a:t>并行输出</a:t>
            </a:r>
            <a:r>
              <a:rPr lang="en-US" altLang="zh-CN" sz="2800" b="1" dirty="0" smtClean="0">
                <a:solidFill>
                  <a:srgbClr val="9900FF"/>
                </a:solidFill>
                <a:latin typeface="+mn-ea"/>
                <a:ea typeface="+mn-ea"/>
              </a:rPr>
              <a:t>ADC</a:t>
            </a:r>
            <a:r>
              <a:rPr lang="zh-CN" altLang="en-US" sz="2800" b="1" dirty="0" smtClean="0">
                <a:solidFill>
                  <a:srgbClr val="9900FF"/>
                </a:solidFill>
                <a:latin typeface="+mn-ea"/>
                <a:ea typeface="+mn-ea"/>
              </a:rPr>
              <a:t>与微处理器接口实例</a:t>
            </a:r>
          </a:p>
        </p:txBody>
      </p:sp>
      <p:sp>
        <p:nvSpPr>
          <p:cNvPr id="2" name="内容占位符 1"/>
          <p:cNvSpPr>
            <a:spLocks noGrp="1"/>
          </p:cNvSpPr>
          <p:nvPr>
            <p:ph idx="1"/>
          </p:nvPr>
        </p:nvSpPr>
        <p:spPr/>
        <p:txBody>
          <a:bodyPr/>
          <a:lstStyle/>
          <a:p>
            <a:pPr lvl="0" indent="266700" eaLnBrk="1" hangingPunct="1">
              <a:spcBef>
                <a:spcPct val="0"/>
              </a:spcBef>
              <a:defRPr/>
            </a:pPr>
            <a:r>
              <a:rPr lang="en-US" altLang="zh-CN" sz="2800" kern="1200" dirty="0">
                <a:solidFill>
                  <a:srgbClr val="000000"/>
                </a:solidFill>
                <a:latin typeface="宋体"/>
              </a:rPr>
              <a:t> </a:t>
            </a:r>
            <a:r>
              <a:rPr lang="en-US" altLang="zh-CN" kern="1200" dirty="0">
                <a:solidFill>
                  <a:srgbClr val="000000"/>
                </a:solidFill>
                <a:latin typeface="宋体"/>
              </a:rPr>
              <a:t>ADC0809</a:t>
            </a:r>
            <a:r>
              <a:rPr lang="zh-CN" altLang="en-US" kern="1200" dirty="0">
                <a:solidFill>
                  <a:srgbClr val="000000"/>
                </a:solidFill>
                <a:latin typeface="宋体"/>
              </a:rPr>
              <a:t>是美国国家半导体公司（</a:t>
            </a:r>
            <a:r>
              <a:rPr lang="en-US" altLang="zh-CN" kern="1200" dirty="0">
                <a:solidFill>
                  <a:srgbClr val="000000"/>
                </a:solidFill>
                <a:latin typeface="宋体"/>
              </a:rPr>
              <a:t>National Semiconductor</a:t>
            </a:r>
            <a:r>
              <a:rPr lang="zh-CN" altLang="en-US" kern="1200" dirty="0">
                <a:solidFill>
                  <a:srgbClr val="000000"/>
                </a:solidFill>
                <a:latin typeface="宋体"/>
              </a:rPr>
              <a:t>）生产的廉价</a:t>
            </a:r>
            <a:r>
              <a:rPr lang="en-US" altLang="zh-CN" kern="1200" dirty="0">
                <a:solidFill>
                  <a:srgbClr val="000000"/>
                </a:solidFill>
                <a:latin typeface="宋体"/>
              </a:rPr>
              <a:t>8</a:t>
            </a:r>
            <a:r>
              <a:rPr lang="zh-CN" altLang="en-US" kern="1200" dirty="0">
                <a:solidFill>
                  <a:srgbClr val="000000"/>
                </a:solidFill>
                <a:latin typeface="宋体"/>
              </a:rPr>
              <a:t>路</a:t>
            </a:r>
            <a:r>
              <a:rPr lang="en-US" altLang="zh-CN" kern="1200" dirty="0">
                <a:solidFill>
                  <a:srgbClr val="000000"/>
                </a:solidFill>
                <a:latin typeface="宋体"/>
              </a:rPr>
              <a:t>8</a:t>
            </a:r>
            <a:r>
              <a:rPr lang="zh-CN" altLang="en-US" kern="1200" dirty="0">
                <a:solidFill>
                  <a:srgbClr val="000000"/>
                </a:solidFill>
                <a:latin typeface="宋体"/>
              </a:rPr>
              <a:t>位逐次比较式</a:t>
            </a:r>
            <a:r>
              <a:rPr lang="en-US" altLang="zh-CN" kern="1200" dirty="0">
                <a:solidFill>
                  <a:srgbClr val="000000"/>
                </a:solidFill>
                <a:latin typeface="宋体"/>
              </a:rPr>
              <a:t>ADC</a:t>
            </a:r>
            <a:r>
              <a:rPr lang="zh-CN" altLang="en-US" kern="1200" dirty="0">
                <a:solidFill>
                  <a:srgbClr val="000000"/>
                </a:solidFill>
                <a:latin typeface="宋体"/>
              </a:rPr>
              <a:t>，</a:t>
            </a:r>
            <a:r>
              <a:rPr lang="en-US" altLang="zh-CN" kern="1200" dirty="0">
                <a:solidFill>
                  <a:srgbClr val="000000"/>
                </a:solidFill>
                <a:latin typeface="宋体"/>
              </a:rPr>
              <a:t>28</a:t>
            </a:r>
            <a:r>
              <a:rPr lang="zh-CN" altLang="en-US" kern="1200" dirty="0">
                <a:solidFill>
                  <a:srgbClr val="000000"/>
                </a:solidFill>
                <a:latin typeface="宋体"/>
              </a:rPr>
              <a:t>脚封装，输出带三态锁存器</a:t>
            </a:r>
            <a:r>
              <a:rPr lang="zh-CN" altLang="en-US" kern="1200" dirty="0" smtClean="0">
                <a:solidFill>
                  <a:srgbClr val="000000"/>
                </a:solidFill>
                <a:latin typeface="宋体"/>
              </a:rPr>
              <a:t>，  </a:t>
            </a:r>
            <a:endParaRPr lang="en-US" altLang="zh-CN" kern="1200" dirty="0" smtClean="0">
              <a:solidFill>
                <a:srgbClr val="000000"/>
              </a:solidFill>
              <a:latin typeface="宋体"/>
            </a:endParaRPr>
          </a:p>
          <a:p>
            <a:pPr lvl="0" indent="266700" eaLnBrk="1" hangingPunct="1">
              <a:spcBef>
                <a:spcPct val="0"/>
              </a:spcBef>
              <a:defRPr/>
            </a:pPr>
            <a:r>
              <a:rPr lang="en-US" altLang="zh-CN" kern="1200" dirty="0">
                <a:solidFill>
                  <a:srgbClr val="990000"/>
                </a:solidFill>
                <a:latin typeface="宋体"/>
              </a:rPr>
              <a:t> </a:t>
            </a:r>
            <a:r>
              <a:rPr lang="en-US" altLang="zh-CN" kern="1200" dirty="0" smtClean="0">
                <a:solidFill>
                  <a:srgbClr val="990000"/>
                </a:solidFill>
                <a:latin typeface="宋体"/>
              </a:rPr>
              <a:t> </a:t>
            </a:r>
            <a:r>
              <a:rPr lang="zh-CN" altLang="en-US" kern="1200" dirty="0" smtClean="0">
                <a:solidFill>
                  <a:srgbClr val="990000"/>
                </a:solidFill>
                <a:latin typeface="宋体"/>
              </a:rPr>
              <a:t>（</a:t>
            </a:r>
            <a:r>
              <a:rPr lang="en-US" altLang="zh-CN" kern="1200" dirty="0" smtClean="0">
                <a:solidFill>
                  <a:srgbClr val="990000"/>
                </a:solidFill>
                <a:latin typeface="宋体"/>
              </a:rPr>
              <a:t>1</a:t>
            </a:r>
            <a:r>
              <a:rPr lang="zh-CN" altLang="en-US" kern="1200" dirty="0" smtClean="0">
                <a:solidFill>
                  <a:srgbClr val="990000"/>
                </a:solidFill>
                <a:latin typeface="宋体"/>
              </a:rPr>
              <a:t>）主要</a:t>
            </a:r>
            <a:r>
              <a:rPr lang="zh-CN" altLang="en-US" kern="1200" dirty="0">
                <a:solidFill>
                  <a:srgbClr val="990000"/>
                </a:solidFill>
                <a:latin typeface="宋体"/>
              </a:rPr>
              <a:t>性能指标如下：</a:t>
            </a:r>
          </a:p>
          <a:p>
            <a:pPr lvl="0" indent="266700" eaLnBrk="1" hangingPunct="1">
              <a:spcBef>
                <a:spcPct val="0"/>
              </a:spcBef>
              <a:defRPr/>
            </a:pPr>
            <a:r>
              <a:rPr lang="zh-CN" altLang="en-US" kern="1200" dirty="0">
                <a:solidFill>
                  <a:srgbClr val="000000"/>
                </a:solidFill>
                <a:latin typeface="宋体"/>
              </a:rPr>
              <a:t>①</a:t>
            </a:r>
            <a:r>
              <a:rPr lang="zh-CN" altLang="en-US" kern="1200" dirty="0" smtClean="0">
                <a:solidFill>
                  <a:srgbClr val="000000"/>
                </a:solidFill>
                <a:latin typeface="宋体"/>
              </a:rPr>
              <a:t>分辨率</a:t>
            </a:r>
            <a:r>
              <a:rPr lang="zh-CN" altLang="en-US" kern="1200" dirty="0">
                <a:solidFill>
                  <a:srgbClr val="000000"/>
                </a:solidFill>
                <a:latin typeface="宋体"/>
              </a:rPr>
              <a:t>为</a:t>
            </a:r>
            <a:r>
              <a:rPr lang="en-US" altLang="zh-CN" kern="1200" dirty="0">
                <a:solidFill>
                  <a:srgbClr val="000000"/>
                </a:solidFill>
                <a:latin typeface="宋体"/>
              </a:rPr>
              <a:t>8</a:t>
            </a:r>
            <a:r>
              <a:rPr lang="zh-CN" altLang="en-US" kern="1200" dirty="0">
                <a:solidFill>
                  <a:srgbClr val="000000"/>
                </a:solidFill>
                <a:latin typeface="宋体"/>
              </a:rPr>
              <a:t>位。</a:t>
            </a:r>
          </a:p>
          <a:p>
            <a:pPr lvl="0" indent="266700" eaLnBrk="1" hangingPunct="1">
              <a:spcBef>
                <a:spcPct val="0"/>
              </a:spcBef>
              <a:defRPr/>
            </a:pPr>
            <a:r>
              <a:rPr lang="zh-CN" altLang="en-US" kern="1200" dirty="0" smtClean="0">
                <a:solidFill>
                  <a:srgbClr val="000000"/>
                </a:solidFill>
                <a:latin typeface="宋体"/>
              </a:rPr>
              <a:t>②总</a:t>
            </a:r>
            <a:r>
              <a:rPr lang="zh-CN" altLang="en-US" kern="1200" dirty="0">
                <a:solidFill>
                  <a:srgbClr val="000000"/>
                </a:solidFill>
                <a:latin typeface="宋体"/>
              </a:rPr>
              <a:t>的非调整误差为</a:t>
            </a:r>
            <a:r>
              <a:rPr lang="en-US" altLang="zh-CN" kern="1200" dirty="0">
                <a:solidFill>
                  <a:srgbClr val="000000"/>
                </a:solidFill>
                <a:latin typeface="宋体"/>
              </a:rPr>
              <a:t>±1LSB</a:t>
            </a:r>
            <a:r>
              <a:rPr lang="zh-CN" altLang="en-US" kern="1200" dirty="0">
                <a:solidFill>
                  <a:srgbClr val="000000"/>
                </a:solidFill>
                <a:latin typeface="宋体"/>
              </a:rPr>
              <a:t>。</a:t>
            </a:r>
          </a:p>
          <a:p>
            <a:pPr lvl="0" indent="266700" eaLnBrk="1" hangingPunct="1">
              <a:spcBef>
                <a:spcPct val="0"/>
              </a:spcBef>
              <a:defRPr/>
            </a:pPr>
            <a:r>
              <a:rPr lang="zh-CN" altLang="en-US" kern="1200" dirty="0" smtClean="0">
                <a:solidFill>
                  <a:srgbClr val="000000"/>
                </a:solidFill>
                <a:latin typeface="宋体"/>
              </a:rPr>
              <a:t>③转换时间</a:t>
            </a:r>
            <a:r>
              <a:rPr lang="zh-CN" altLang="en-US" kern="1200" dirty="0">
                <a:solidFill>
                  <a:srgbClr val="000000"/>
                </a:solidFill>
                <a:latin typeface="宋体"/>
              </a:rPr>
              <a:t>为</a:t>
            </a:r>
            <a:r>
              <a:rPr lang="en-US" altLang="zh-CN" kern="1200" dirty="0">
                <a:solidFill>
                  <a:srgbClr val="000000"/>
                </a:solidFill>
                <a:latin typeface="宋体"/>
              </a:rPr>
              <a:t>100μs</a:t>
            </a:r>
            <a:r>
              <a:rPr lang="zh-CN" altLang="en-US" kern="1200" dirty="0">
                <a:solidFill>
                  <a:srgbClr val="000000"/>
                </a:solidFill>
                <a:latin typeface="宋体"/>
              </a:rPr>
              <a:t>（时钟频率为</a:t>
            </a:r>
            <a:r>
              <a:rPr lang="en-US" altLang="zh-CN" kern="1200" dirty="0">
                <a:solidFill>
                  <a:srgbClr val="000000"/>
                </a:solidFill>
                <a:latin typeface="宋体"/>
              </a:rPr>
              <a:t>640Hz</a:t>
            </a:r>
            <a:r>
              <a:rPr lang="zh-CN" altLang="en-US" kern="1200" dirty="0">
                <a:solidFill>
                  <a:srgbClr val="000000"/>
                </a:solidFill>
                <a:latin typeface="宋体"/>
              </a:rPr>
              <a:t>）。</a:t>
            </a:r>
          </a:p>
          <a:p>
            <a:pPr lvl="0" indent="266700" eaLnBrk="1" hangingPunct="1">
              <a:spcBef>
                <a:spcPct val="0"/>
              </a:spcBef>
              <a:defRPr/>
            </a:pPr>
            <a:r>
              <a:rPr lang="zh-CN" altLang="en-US" kern="1200" dirty="0" smtClean="0">
                <a:solidFill>
                  <a:srgbClr val="000000"/>
                </a:solidFill>
                <a:latin typeface="宋体"/>
              </a:rPr>
              <a:t>④具有</a:t>
            </a:r>
            <a:r>
              <a:rPr lang="zh-CN" altLang="en-US" kern="1200" dirty="0">
                <a:solidFill>
                  <a:srgbClr val="000000"/>
                </a:solidFill>
                <a:latin typeface="宋体"/>
              </a:rPr>
              <a:t>锁存控制功能的</a:t>
            </a:r>
            <a:r>
              <a:rPr lang="en-US" altLang="zh-CN" kern="1200" dirty="0">
                <a:solidFill>
                  <a:srgbClr val="000000"/>
                </a:solidFill>
                <a:latin typeface="宋体"/>
              </a:rPr>
              <a:t>8</a:t>
            </a:r>
            <a:r>
              <a:rPr lang="zh-CN" altLang="en-US" kern="1200" dirty="0">
                <a:solidFill>
                  <a:srgbClr val="000000"/>
                </a:solidFill>
                <a:latin typeface="宋体"/>
              </a:rPr>
              <a:t>路模拟开关，能对</a:t>
            </a:r>
            <a:r>
              <a:rPr lang="en-US" altLang="zh-CN" kern="1200" dirty="0">
                <a:solidFill>
                  <a:srgbClr val="000000"/>
                </a:solidFill>
                <a:latin typeface="宋体"/>
              </a:rPr>
              <a:t>8</a:t>
            </a:r>
            <a:r>
              <a:rPr lang="zh-CN" altLang="en-US" kern="1200" dirty="0">
                <a:solidFill>
                  <a:srgbClr val="000000"/>
                </a:solidFill>
                <a:latin typeface="宋体"/>
              </a:rPr>
              <a:t>路</a:t>
            </a:r>
            <a:r>
              <a:rPr lang="zh-CN" altLang="en-US" kern="1200" dirty="0" smtClean="0">
                <a:solidFill>
                  <a:srgbClr val="000000"/>
                </a:solidFill>
                <a:latin typeface="宋体"/>
              </a:rPr>
              <a:t>模拟</a:t>
            </a:r>
            <a:r>
              <a:rPr lang="zh-CN" altLang="en-US" kern="1200" dirty="0">
                <a:solidFill>
                  <a:srgbClr val="000000"/>
                </a:solidFill>
                <a:latin typeface="宋体"/>
              </a:rPr>
              <a:t>电压信号进行转换。</a:t>
            </a:r>
          </a:p>
          <a:p>
            <a:pPr lvl="0" indent="266700" eaLnBrk="1" hangingPunct="1">
              <a:spcBef>
                <a:spcPct val="0"/>
              </a:spcBef>
              <a:defRPr/>
            </a:pPr>
            <a:r>
              <a:rPr lang="zh-CN" altLang="en-US" kern="1200" dirty="0" smtClean="0">
                <a:solidFill>
                  <a:srgbClr val="000000"/>
                </a:solidFill>
                <a:latin typeface="宋体"/>
              </a:rPr>
              <a:t>⑤输出</a:t>
            </a:r>
            <a:r>
              <a:rPr lang="zh-CN" altLang="en-US" kern="1200" dirty="0">
                <a:solidFill>
                  <a:srgbClr val="000000"/>
                </a:solidFill>
                <a:latin typeface="宋体"/>
              </a:rPr>
              <a:t>电平与</a:t>
            </a:r>
            <a:r>
              <a:rPr lang="en-US" altLang="zh-CN" kern="1200" dirty="0">
                <a:solidFill>
                  <a:srgbClr val="000000"/>
                </a:solidFill>
                <a:latin typeface="宋体"/>
              </a:rPr>
              <a:t>TTL</a:t>
            </a:r>
            <a:r>
              <a:rPr lang="zh-CN" altLang="en-US" kern="1200" dirty="0">
                <a:solidFill>
                  <a:srgbClr val="000000"/>
                </a:solidFill>
                <a:latin typeface="宋体"/>
              </a:rPr>
              <a:t>电平兼容。</a:t>
            </a:r>
          </a:p>
          <a:p>
            <a:pPr lvl="0" indent="266700" eaLnBrk="1" hangingPunct="1">
              <a:spcBef>
                <a:spcPct val="0"/>
              </a:spcBef>
              <a:defRPr/>
            </a:pPr>
            <a:r>
              <a:rPr lang="zh-CN" altLang="en-US" kern="1200" dirty="0" smtClean="0">
                <a:solidFill>
                  <a:srgbClr val="000000"/>
                </a:solidFill>
                <a:latin typeface="宋体"/>
              </a:rPr>
              <a:t>⑥单</a:t>
            </a:r>
            <a:r>
              <a:rPr lang="zh-CN" altLang="en-US" kern="1200" dirty="0">
                <a:solidFill>
                  <a:srgbClr val="000000"/>
                </a:solidFill>
                <a:latin typeface="宋体"/>
              </a:rPr>
              <a:t>电源</a:t>
            </a:r>
            <a:r>
              <a:rPr lang="en-US" altLang="zh-CN" kern="1200" dirty="0">
                <a:solidFill>
                  <a:srgbClr val="000000"/>
                </a:solidFill>
                <a:latin typeface="宋体"/>
              </a:rPr>
              <a:t>+5V</a:t>
            </a:r>
            <a:r>
              <a:rPr lang="zh-CN" altLang="en-US" kern="1200" dirty="0">
                <a:solidFill>
                  <a:srgbClr val="000000"/>
                </a:solidFill>
                <a:latin typeface="宋体"/>
              </a:rPr>
              <a:t>供电。基准电压由外部提供，典型值为</a:t>
            </a:r>
            <a:r>
              <a:rPr lang="en-US" altLang="zh-CN" kern="1200" dirty="0">
                <a:solidFill>
                  <a:srgbClr val="000000"/>
                </a:solidFill>
                <a:latin typeface="宋体"/>
              </a:rPr>
              <a:t>+5 V</a:t>
            </a:r>
            <a:r>
              <a:rPr lang="zh-CN" altLang="en-US" kern="1200" dirty="0">
                <a:solidFill>
                  <a:srgbClr val="000000"/>
                </a:solidFill>
                <a:latin typeface="宋体"/>
              </a:rPr>
              <a:t>，此时允许模拟量输入范围为</a:t>
            </a:r>
            <a:r>
              <a:rPr lang="en-US" altLang="zh-CN" kern="1200" dirty="0">
                <a:solidFill>
                  <a:srgbClr val="000000"/>
                </a:solidFill>
                <a:latin typeface="宋体"/>
              </a:rPr>
              <a:t>0~5V</a:t>
            </a:r>
            <a:r>
              <a:rPr lang="zh-CN" altLang="en-US" kern="1200" dirty="0">
                <a:solidFill>
                  <a:srgbClr val="000000"/>
                </a:solidFill>
                <a:latin typeface="宋体"/>
              </a:rPr>
              <a:t>。功耗为</a:t>
            </a:r>
            <a:r>
              <a:rPr lang="en-US" altLang="zh-CN" kern="1200" dirty="0">
                <a:solidFill>
                  <a:srgbClr val="000000"/>
                </a:solidFill>
                <a:latin typeface="宋体"/>
              </a:rPr>
              <a:t>10mW </a:t>
            </a:r>
            <a:endParaRPr lang="zh-CN" altLang="en-US" dirty="0"/>
          </a:p>
        </p:txBody>
      </p:sp>
      <p:sp>
        <p:nvSpPr>
          <p:cNvPr id="74754" name="Rectangle 26"/>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6142043-3D17-4F94-B454-86B334822E12}" type="slidenum">
              <a:rPr lang="en-US" altLang="zh-CN" sz="1000">
                <a:solidFill>
                  <a:srgbClr val="000000"/>
                </a:solidFill>
                <a:latin typeface="Franklin Gothic Book" pitchFamily="34" charset="0"/>
                <a:ea typeface="黑体" pitchFamily="49" charset="-122"/>
              </a:rPr>
              <a:pPr>
                <a:spcBef>
                  <a:spcPct val="0"/>
                </a:spcBef>
                <a:buClrTx/>
                <a:buFontTx/>
                <a:buNone/>
              </a:pPr>
              <a:t>57</a:t>
            </a:fld>
            <a:endParaRPr lang="en-US" altLang="zh-CN" sz="1000">
              <a:solidFill>
                <a:srgbClr val="000000"/>
              </a:solidFill>
              <a:latin typeface="Franklin Gothic Book" pitchFamily="34" charset="0"/>
              <a:ea typeface="黑体" pitchFamily="49" charset="-122"/>
            </a:endParaRPr>
          </a:p>
        </p:txBody>
      </p:sp>
      <p:sp>
        <p:nvSpPr>
          <p:cNvPr id="8"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D4C1772F-C712-4099-8C5F-5969E08BA374}" type="slidenum">
              <a:rPr lang="en-US" altLang="zh-CN" sz="1200" smtClean="0">
                <a:effectLst>
                  <a:outerShdw blurRad="38100" dist="38100" dir="2700000" algn="tl">
                    <a:srgbClr val="FFFFFF"/>
                  </a:outerShdw>
                </a:effectLst>
                <a:ea typeface="黑体" pitchFamily="49" charset="-122"/>
              </a:rPr>
              <a:pPr algn="r" eaLnBrk="1" hangingPunct="1">
                <a:spcBef>
                  <a:spcPct val="0"/>
                </a:spcBef>
                <a:buClrTx/>
                <a:buFontTx/>
                <a:buNone/>
                <a:defRPr/>
              </a:pPr>
              <a:t>57</a:t>
            </a:fld>
            <a:endParaRPr lang="en-US" altLang="zh-CN" sz="1200" smtClean="0">
              <a:effectLst>
                <a:outerShdw blurRad="38100" dist="38100" dir="2700000" algn="tl">
                  <a:srgbClr val="FFFFFF"/>
                </a:outerShdw>
              </a:effectLst>
              <a:ea typeface="黑体" pitchFamily="49" charset="-122"/>
            </a:endParaRPr>
          </a:p>
        </p:txBody>
      </p:sp>
      <p:sp>
        <p:nvSpPr>
          <p:cNvPr id="7"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7136AC44-BF1E-4D0E-A426-E27E4A1FA2F4}" type="slidenum">
              <a:rPr lang="en-US" altLang="zh-CN" sz="1200" smtClean="0">
                <a:effectLst>
                  <a:outerShdw blurRad="38100" dist="38100" dir="2700000" algn="tl">
                    <a:srgbClr val="FFFFFF"/>
                  </a:outerShdw>
                </a:effectLst>
                <a:ea typeface="黑体" pitchFamily="49" charset="-122"/>
              </a:rPr>
              <a:pPr algn="r" eaLnBrk="1" hangingPunct="1">
                <a:spcBef>
                  <a:spcPct val="0"/>
                </a:spcBef>
                <a:buClrTx/>
                <a:buFontTx/>
                <a:buNone/>
                <a:defRPr/>
              </a:pPr>
              <a:t>57</a:t>
            </a:fld>
            <a:endParaRPr lang="en-US" altLang="zh-CN" sz="1200" smtClean="0">
              <a:effectLst>
                <a:outerShdw blurRad="38100" dist="38100" dir="2700000" algn="tl">
                  <a:srgbClr val="FFFFFF"/>
                </a:outerShdw>
              </a:effectLst>
              <a:ea typeface="黑体" pitchFamily="49" charset="-122"/>
            </a:endParaRPr>
          </a:p>
        </p:txBody>
      </p:sp>
      <p:sp>
        <p:nvSpPr>
          <p:cNvPr id="16"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AE993C94-EB3C-407B-B1F1-86B7069F3D90}" type="slidenum">
              <a:rPr lang="en-US" altLang="zh-CN" sz="1200" smtClean="0">
                <a:effectLst>
                  <a:outerShdw blurRad="38100" dist="38100" dir="2700000" algn="tl">
                    <a:srgbClr val="FFFFFF"/>
                  </a:outerShdw>
                </a:effectLst>
              </a:rPr>
              <a:pPr algn="r" eaLnBrk="1" hangingPunct="1">
                <a:spcBef>
                  <a:spcPct val="0"/>
                </a:spcBef>
                <a:buClrTx/>
                <a:buFontTx/>
                <a:buNone/>
                <a:defRPr/>
              </a:pPr>
              <a:t>57</a:t>
            </a:fld>
            <a:endParaRPr lang="en-US" altLang="zh-CN" sz="1200" smtClean="0">
              <a:effectLst>
                <a:outerShdw blurRad="38100" dist="38100" dir="2700000" algn="tl">
                  <a:srgbClr val="FFFFFF"/>
                </a:outerShdw>
              </a:effectLst>
            </a:endParaRPr>
          </a:p>
        </p:txBody>
      </p:sp>
      <p:sp>
        <p:nvSpPr>
          <p:cNvPr id="823309" name="Rectangle 13"/>
          <p:cNvSpPr>
            <a:spLocks noChangeArrowheads="1"/>
          </p:cNvSpPr>
          <p:nvPr/>
        </p:nvSpPr>
        <p:spPr bwMode="auto">
          <a:xfrm>
            <a:off x="0" y="4048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lang="zh-CN" altLang="en-US" sz="2800" b="1">
              <a:latin typeface="华文楷体" pitchFamily="2" charset="-122"/>
              <a:ea typeface="华文楷体" pitchFamily="2" charset="-122"/>
            </a:endParaRPr>
          </a:p>
        </p:txBody>
      </p:sp>
      <p:pic>
        <p:nvPicPr>
          <p:cNvPr id="747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E49EB626-61F8-4C9D-976D-78C31FF61B70}" type="slidenum">
              <a:rPr lang="en-US" altLang="zh-CN" smtClean="0"/>
              <a:t>57</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823309"/>
                                        </p:tgtEl>
                                        <p:attrNameLst>
                                          <p:attrName>style.visibility</p:attrName>
                                        </p:attrNameLst>
                                      </p:cBhvr>
                                      <p:to>
                                        <p:strVal val="visible"/>
                                      </p:to>
                                    </p:set>
                                    <p:animEffect transition="in" filter="blinds(horizontal)">
                                      <p:cBhvr>
                                        <p:cTn id="7" dur="500"/>
                                        <p:tgtEl>
                                          <p:spTgt spid="823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6"/>
          <p:cNvSpPr txBox="1">
            <a:spLocks noGrp="1" noChangeArrowheads="1"/>
          </p:cNvSpPr>
          <p:nvPr/>
        </p:nvSpPr>
        <p:spPr bwMode="auto">
          <a:xfrm>
            <a:off x="6553200" y="6248400"/>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eaLnBrk="1" hangingPunct="1">
              <a:spcBef>
                <a:spcPct val="0"/>
              </a:spcBef>
              <a:buClrTx/>
              <a:buFontTx/>
              <a:buNone/>
              <a:defRPr/>
            </a:pPr>
            <a:fld id="{35355335-1BEA-4FD5-BFFD-F29F2D77F70C}" type="slidenum">
              <a:rPr lang="en-US" altLang="zh-CN" sz="1200" smtClean="0">
                <a:effectLst>
                  <a:outerShdw blurRad="38100" dist="38100" dir="2700000" algn="tl">
                    <a:srgbClr val="FFFFFF"/>
                  </a:outerShdw>
                </a:effectLst>
                <a:ea typeface="黑体" pitchFamily="49" charset="-122"/>
              </a:rPr>
              <a:pPr algn="r" eaLnBrk="1" hangingPunct="1">
                <a:spcBef>
                  <a:spcPct val="0"/>
                </a:spcBef>
                <a:buClrTx/>
                <a:buFontTx/>
                <a:buNone/>
                <a:defRPr/>
              </a:pPr>
              <a:t>58</a:t>
            </a:fld>
            <a:endParaRPr lang="en-US" altLang="zh-CN" sz="1200" smtClean="0">
              <a:effectLst>
                <a:outerShdw blurRad="38100" dist="38100" dir="2700000" algn="tl">
                  <a:srgbClr val="FFFFFF"/>
                </a:outerShdw>
              </a:effectLst>
              <a:ea typeface="黑体" pitchFamily="49" charset="-122"/>
            </a:endParaRPr>
          </a:p>
        </p:txBody>
      </p:sp>
      <p:sp>
        <p:nvSpPr>
          <p:cNvPr id="825346" name="Text Box 2"/>
          <p:cNvSpPr txBox="1">
            <a:spLocks noChangeArrowheads="1"/>
          </p:cNvSpPr>
          <p:nvPr/>
        </p:nvSpPr>
        <p:spPr bwMode="auto">
          <a:xfrm>
            <a:off x="0" y="4762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lang="zh-CN" altLang="en-US" sz="2800" b="1">
              <a:latin typeface="Times New Roman" pitchFamily="18" charset="0"/>
              <a:ea typeface="华文中宋" pitchFamily="2" charset="-122"/>
            </a:endParaRPr>
          </a:p>
        </p:txBody>
      </p:sp>
      <p:sp>
        <p:nvSpPr>
          <p:cNvPr id="39947" name="Rectangle 12"/>
          <p:cNvSpPr>
            <a:spLocks noGrp="1" noChangeArrowheads="1"/>
          </p:cNvSpPr>
          <p:nvPr>
            <p:ph type="title"/>
          </p:nvPr>
        </p:nvSpPr>
        <p:spPr>
          <a:xfrm>
            <a:off x="251520" y="304800"/>
            <a:ext cx="8108255" cy="609600"/>
          </a:xfrm>
        </p:spPr>
        <p:txBody>
          <a:bodyPr/>
          <a:lstStyle/>
          <a:p>
            <a:pPr>
              <a:defRPr/>
            </a:pPr>
            <a:r>
              <a:rPr lang="zh-CN" altLang="en-US" sz="2800" b="1" dirty="0" smtClean="0">
                <a:solidFill>
                  <a:srgbClr val="990000"/>
                </a:solidFill>
                <a:latin typeface="+mn-ea"/>
                <a:ea typeface="+mn-ea"/>
              </a:rPr>
              <a:t>（</a:t>
            </a:r>
            <a:r>
              <a:rPr lang="en-US" altLang="zh-CN" sz="2800" b="1" dirty="0" smtClean="0">
                <a:solidFill>
                  <a:srgbClr val="990000"/>
                </a:solidFill>
                <a:latin typeface="+mn-ea"/>
                <a:ea typeface="+mn-ea"/>
              </a:rPr>
              <a:t>2</a:t>
            </a:r>
            <a:r>
              <a:rPr lang="zh-CN" altLang="en-US" sz="2800" b="1" dirty="0" smtClean="0">
                <a:solidFill>
                  <a:srgbClr val="990000"/>
                </a:solidFill>
                <a:latin typeface="+mn-ea"/>
                <a:ea typeface="+mn-ea"/>
              </a:rPr>
              <a:t>）</a:t>
            </a:r>
            <a:r>
              <a:rPr lang="en-US" altLang="zh-CN" sz="2800" b="1" dirty="0" smtClean="0">
                <a:solidFill>
                  <a:srgbClr val="990000"/>
                </a:solidFill>
                <a:latin typeface="+mn-ea"/>
                <a:ea typeface="+mn-ea"/>
              </a:rPr>
              <a:t>ADC0809</a:t>
            </a:r>
            <a:r>
              <a:rPr lang="zh-CN" altLang="en-US" sz="2800" b="1" dirty="0" smtClean="0">
                <a:solidFill>
                  <a:srgbClr val="990000"/>
                </a:solidFill>
                <a:latin typeface="+mn-ea"/>
                <a:ea typeface="+mn-ea"/>
              </a:rPr>
              <a:t>内部结构，</a:t>
            </a:r>
            <a:r>
              <a:rPr lang="zh-CN" altLang="en-US" sz="2800" b="1" dirty="0" smtClean="0">
                <a:solidFill>
                  <a:schemeClr val="tx1"/>
                </a:solidFill>
                <a:latin typeface="+mn-ea"/>
                <a:ea typeface="+mn-ea"/>
              </a:rPr>
              <a:t>如图</a:t>
            </a:r>
            <a:r>
              <a:rPr lang="en-US" altLang="zh-CN" sz="2800" b="1" dirty="0" smtClean="0">
                <a:solidFill>
                  <a:schemeClr val="tx1"/>
                </a:solidFill>
                <a:latin typeface="+mn-ea"/>
                <a:ea typeface="+mn-ea"/>
              </a:rPr>
              <a:t>4-22</a:t>
            </a:r>
            <a:r>
              <a:rPr lang="zh-CN" altLang="en-US" sz="2800" b="1" dirty="0" smtClean="0">
                <a:solidFill>
                  <a:schemeClr val="tx1"/>
                </a:solidFill>
                <a:latin typeface="+mn-ea"/>
                <a:ea typeface="+mn-ea"/>
              </a:rPr>
              <a:t>所示。</a:t>
            </a:r>
          </a:p>
        </p:txBody>
      </p:sp>
      <p:sp>
        <p:nvSpPr>
          <p:cNvPr id="2" name="内容占位符 1"/>
          <p:cNvSpPr>
            <a:spLocks noGrp="1"/>
          </p:cNvSpPr>
          <p:nvPr>
            <p:ph idx="1"/>
          </p:nvPr>
        </p:nvSpPr>
        <p:spPr/>
        <p:txBody>
          <a:bodyPr/>
          <a:lstStyle/>
          <a:p>
            <a:endParaRPr lang="zh-CN" altLang="en-US"/>
          </a:p>
        </p:txBody>
      </p:sp>
      <p:pic>
        <p:nvPicPr>
          <p:cNvPr id="87045" name="图片 1"/>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84150" y="1060450"/>
            <a:ext cx="878522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88DAA560-CB13-4BE4-B718-B02DECD6D1DF}" type="slidenum">
              <a:rPr lang="en-US" altLang="zh-CN" smtClean="0"/>
              <a:t>58</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825346"/>
                                        </p:tgtEl>
                                        <p:attrNameLst>
                                          <p:attrName>style.visibility</p:attrName>
                                        </p:attrNameLst>
                                      </p:cBhvr>
                                      <p:to>
                                        <p:strVal val="visible"/>
                                      </p:to>
                                    </p:set>
                                    <p:animEffect transition="in" filter="blinds(horizontal)">
                                      <p:cBhvr>
                                        <p:cTn id="7" dur="500"/>
                                        <p:tgtEl>
                                          <p:spTgt spid="825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6"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28" y="116632"/>
            <a:ext cx="8928744" cy="6020600"/>
          </a:xfrm>
        </p:spPr>
        <p:txBody>
          <a:bodyPr/>
          <a:lstStyle/>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ALE</a:t>
            </a:r>
            <a:r>
              <a:rPr lang="zh-CN" altLang="en-US" sz="2400" b="1" dirty="0" smtClean="0">
                <a:latin typeface="+mn-ea"/>
              </a:rPr>
              <a:t>为通道地址锁存信号，上升沿将地址信息送入地址锁存器；</a:t>
            </a:r>
          </a:p>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IN0</a:t>
            </a:r>
            <a:r>
              <a:rPr lang="zh-CN" altLang="en-US" sz="2400" b="1" dirty="0" smtClean="0">
                <a:latin typeface="+mn-ea"/>
              </a:rPr>
              <a:t>～</a:t>
            </a:r>
            <a:r>
              <a:rPr lang="en-US" altLang="zh-CN" sz="2400" b="1" dirty="0" smtClean="0">
                <a:latin typeface="+mn-ea"/>
              </a:rPr>
              <a:t>IN7</a:t>
            </a:r>
            <a:r>
              <a:rPr lang="zh-CN" altLang="en-US" sz="2400" b="1" dirty="0" smtClean="0">
                <a:latin typeface="+mn-ea"/>
              </a:rPr>
              <a:t>为</a:t>
            </a:r>
            <a:r>
              <a:rPr lang="en-US" altLang="zh-CN" sz="2400" b="1" dirty="0" smtClean="0">
                <a:latin typeface="+mn-ea"/>
              </a:rPr>
              <a:t>8</a:t>
            </a:r>
            <a:r>
              <a:rPr lang="zh-CN" altLang="en-US" sz="2400" b="1" dirty="0" smtClean="0">
                <a:latin typeface="+mn-ea"/>
              </a:rPr>
              <a:t>路模拟量输入通道，</a:t>
            </a:r>
            <a:endParaRPr lang="en-US" altLang="zh-CN" sz="2400" b="1" dirty="0" smtClean="0">
              <a:latin typeface="+mn-ea"/>
            </a:endParaRPr>
          </a:p>
          <a:p>
            <a:pPr marL="0" indent="0">
              <a:spcBef>
                <a:spcPts val="0"/>
              </a:spcBef>
              <a:buFont typeface="Wingdings" pitchFamily="2" charset="2"/>
              <a:buNone/>
              <a:defRPr/>
            </a:pPr>
            <a:r>
              <a:rPr lang="zh-CN" altLang="en-US" sz="2400" b="1" dirty="0" smtClean="0">
                <a:latin typeface="+mn-ea"/>
              </a:rPr>
              <a:t>地址码</a:t>
            </a:r>
            <a:r>
              <a:rPr lang="en-US" altLang="zh-CN" sz="2400" b="1" dirty="0" smtClean="0">
                <a:latin typeface="+mn-ea"/>
              </a:rPr>
              <a:t>C</a:t>
            </a:r>
            <a:r>
              <a:rPr lang="zh-CN" altLang="en-US" sz="2400" b="1" dirty="0" smtClean="0">
                <a:latin typeface="+mn-ea"/>
              </a:rPr>
              <a:t>、</a:t>
            </a:r>
            <a:r>
              <a:rPr lang="en-US" altLang="zh-CN" sz="2400" b="1" dirty="0" smtClean="0">
                <a:latin typeface="+mn-ea"/>
              </a:rPr>
              <a:t>B</a:t>
            </a:r>
            <a:r>
              <a:rPr lang="zh-CN" altLang="en-US" sz="2400" b="1" dirty="0" smtClean="0">
                <a:latin typeface="+mn-ea"/>
              </a:rPr>
              <a:t>、</a:t>
            </a:r>
            <a:r>
              <a:rPr lang="en-US" altLang="zh-CN" sz="2400" b="1" dirty="0" smtClean="0">
                <a:latin typeface="+mn-ea"/>
              </a:rPr>
              <a:t>A</a:t>
            </a:r>
            <a:r>
              <a:rPr lang="zh-CN" altLang="en-US" sz="2400" b="1" dirty="0" smtClean="0">
                <a:latin typeface="+mn-ea"/>
              </a:rPr>
              <a:t>选择其一进入图中虚线框内的</a:t>
            </a:r>
            <a:r>
              <a:rPr lang="en-US" altLang="zh-CN" sz="2400" b="1" dirty="0" smtClean="0">
                <a:latin typeface="+mn-ea"/>
              </a:rPr>
              <a:t>A/D</a:t>
            </a:r>
            <a:r>
              <a:rPr lang="zh-CN" altLang="en-US" sz="2400" b="1" dirty="0" smtClean="0">
                <a:latin typeface="+mn-ea"/>
              </a:rPr>
              <a:t>转换部分进行转换，地址选择信号和通道号的关系如表</a:t>
            </a:r>
            <a:r>
              <a:rPr lang="en-US" altLang="zh-CN" sz="2400" b="1" dirty="0" smtClean="0">
                <a:latin typeface="+mn-ea"/>
              </a:rPr>
              <a:t>4-9</a:t>
            </a:r>
            <a:r>
              <a:rPr lang="zh-CN" altLang="en-US" sz="2400" b="1" dirty="0" smtClean="0">
                <a:latin typeface="+mn-ea"/>
              </a:rPr>
              <a:t>所示。</a:t>
            </a:r>
            <a:endParaRPr lang="en-US" altLang="zh-CN" sz="2400" b="1" dirty="0" smtClean="0">
              <a:latin typeface="+mn-ea"/>
            </a:endParaRPr>
          </a:p>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START</a:t>
            </a:r>
            <a:r>
              <a:rPr lang="zh-CN" altLang="en-US" sz="2400" b="1" dirty="0" smtClean="0">
                <a:latin typeface="+mn-ea"/>
              </a:rPr>
              <a:t>为启动信号，正脉冲有效，上升沿将所</a:t>
            </a:r>
          </a:p>
          <a:p>
            <a:pPr marL="0" indent="0">
              <a:spcBef>
                <a:spcPts val="0"/>
              </a:spcBef>
              <a:buFont typeface="Wingdings" pitchFamily="2" charset="2"/>
              <a:buNone/>
              <a:defRPr/>
            </a:pPr>
            <a:r>
              <a:rPr lang="zh-CN" altLang="en-US" sz="2400" b="1" dirty="0" smtClean="0">
                <a:latin typeface="+mn-ea"/>
              </a:rPr>
              <a:t>     有内部寄存器清</a:t>
            </a:r>
            <a:r>
              <a:rPr lang="en-US" altLang="zh-CN" sz="2400" b="1" dirty="0" smtClean="0">
                <a:latin typeface="+mn-ea"/>
              </a:rPr>
              <a:t>0</a:t>
            </a:r>
            <a:r>
              <a:rPr lang="zh-CN" altLang="en-US" sz="2400" b="1" dirty="0" smtClean="0">
                <a:latin typeface="+mn-ea"/>
              </a:rPr>
              <a:t>，下降沿启动</a:t>
            </a:r>
            <a:r>
              <a:rPr lang="en-US" altLang="zh-CN" sz="2400" b="1" dirty="0" smtClean="0">
                <a:latin typeface="+mn-ea"/>
              </a:rPr>
              <a:t>A/D</a:t>
            </a:r>
            <a:r>
              <a:rPr lang="zh-CN" altLang="en-US" sz="2400" b="1" dirty="0" smtClean="0">
                <a:latin typeface="+mn-ea"/>
              </a:rPr>
              <a:t>转换。</a:t>
            </a:r>
          </a:p>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EOC</a:t>
            </a:r>
            <a:r>
              <a:rPr lang="zh-CN" altLang="en-US" sz="2400" b="1" dirty="0" smtClean="0">
                <a:latin typeface="+mn-ea"/>
              </a:rPr>
              <a:t>为转换结束标志，</a:t>
            </a:r>
            <a:r>
              <a:rPr lang="en-US" altLang="zh-CN" sz="2400" b="1" dirty="0" smtClean="0">
                <a:latin typeface="+mn-ea"/>
              </a:rPr>
              <a:t>EOC=0</a:t>
            </a:r>
            <a:r>
              <a:rPr lang="zh-CN" altLang="en-US" sz="2400" b="1" dirty="0" smtClean="0">
                <a:latin typeface="+mn-ea"/>
              </a:rPr>
              <a:t>时表示正在转换，</a:t>
            </a:r>
          </a:p>
          <a:p>
            <a:pPr marL="0" indent="0">
              <a:spcBef>
                <a:spcPts val="0"/>
              </a:spcBef>
              <a:buFont typeface="Wingdings" pitchFamily="2" charset="2"/>
              <a:buNone/>
              <a:defRPr/>
            </a:pPr>
            <a:r>
              <a:rPr lang="zh-CN" altLang="en-US" sz="2400" b="1" dirty="0" smtClean="0">
                <a:latin typeface="+mn-ea"/>
              </a:rPr>
              <a:t>    </a:t>
            </a:r>
            <a:r>
              <a:rPr lang="en-US" altLang="zh-CN" sz="2400" b="1" dirty="0" smtClean="0">
                <a:latin typeface="+mn-ea"/>
              </a:rPr>
              <a:t>EOC=1</a:t>
            </a:r>
            <a:r>
              <a:rPr lang="zh-CN" altLang="en-US" sz="2400" b="1" dirty="0" smtClean="0">
                <a:latin typeface="+mn-ea"/>
              </a:rPr>
              <a:t>时表示一次转换结束。</a:t>
            </a:r>
          </a:p>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OE</a:t>
            </a:r>
            <a:r>
              <a:rPr lang="zh-CN" altLang="en-US" sz="2400" b="1" dirty="0" smtClean="0">
                <a:latin typeface="+mn-ea"/>
              </a:rPr>
              <a:t>为输出允许信号，当</a:t>
            </a:r>
            <a:r>
              <a:rPr lang="en-US" altLang="zh-CN" sz="2400" b="1" dirty="0" smtClean="0">
                <a:latin typeface="+mn-ea"/>
              </a:rPr>
              <a:t>OE</a:t>
            </a:r>
            <a:r>
              <a:rPr lang="zh-CN" altLang="en-US" sz="2400" b="1" dirty="0" smtClean="0">
                <a:latin typeface="+mn-ea"/>
              </a:rPr>
              <a:t>输入高电平时，选通三态输出数据锁存器，</a:t>
            </a:r>
            <a:r>
              <a:rPr lang="en-US" altLang="zh-CN" sz="2400" b="1" dirty="0" smtClean="0">
                <a:latin typeface="+mn-ea"/>
              </a:rPr>
              <a:t>A/D</a:t>
            </a:r>
            <a:r>
              <a:rPr lang="zh-CN" altLang="en-US" sz="2400" b="1" dirty="0" smtClean="0">
                <a:latin typeface="+mn-ea"/>
              </a:rPr>
              <a:t>转换结果可从</a:t>
            </a:r>
            <a:r>
              <a:rPr lang="en-US" altLang="zh-CN" sz="2400" b="1" dirty="0" smtClean="0">
                <a:latin typeface="+mn-ea"/>
              </a:rPr>
              <a:t>8</a:t>
            </a:r>
            <a:r>
              <a:rPr lang="zh-CN" altLang="en-US" sz="2400" b="1" dirty="0" smtClean="0">
                <a:latin typeface="+mn-ea"/>
              </a:rPr>
              <a:t>位输数字量</a:t>
            </a:r>
            <a:r>
              <a:rPr lang="en-US" altLang="zh-CN" sz="2400" b="1" dirty="0" smtClean="0">
                <a:latin typeface="+mn-ea"/>
              </a:rPr>
              <a:t>D7</a:t>
            </a:r>
            <a:r>
              <a:rPr lang="zh-CN" altLang="en-US" sz="2400" b="1" dirty="0" smtClean="0">
                <a:latin typeface="+mn-ea"/>
              </a:rPr>
              <a:t>～</a:t>
            </a:r>
            <a:r>
              <a:rPr lang="en-US" altLang="zh-CN" sz="2400" b="1" dirty="0" smtClean="0">
                <a:latin typeface="+mn-ea"/>
              </a:rPr>
              <a:t>D0</a:t>
            </a:r>
            <a:r>
              <a:rPr lang="zh-CN" altLang="en-US" sz="2400" b="1" dirty="0" smtClean="0">
                <a:latin typeface="+mn-ea"/>
              </a:rPr>
              <a:t>读出。</a:t>
            </a:r>
          </a:p>
          <a:p>
            <a:pPr marL="0" indent="0">
              <a:spcBef>
                <a:spcPts val="0"/>
              </a:spcBef>
              <a:buFont typeface="Wingdings" pitchFamily="2" charset="2"/>
              <a:buNone/>
              <a:defRPr/>
            </a:pPr>
            <a:r>
              <a:rPr lang="zh-CN" altLang="en-US" sz="2400" b="1" dirty="0" smtClean="0">
                <a:latin typeface="+mn-ea"/>
              </a:rPr>
              <a:t>★</a:t>
            </a:r>
            <a:r>
              <a:rPr lang="en-US" altLang="zh-CN" sz="2400" b="1" dirty="0" smtClean="0">
                <a:latin typeface="+mn-ea"/>
              </a:rPr>
              <a:t>CLOCK</a:t>
            </a:r>
            <a:r>
              <a:rPr lang="zh-CN" altLang="en-US" sz="2400" b="1" dirty="0" smtClean="0">
                <a:latin typeface="+mn-ea"/>
              </a:rPr>
              <a:t>为外部时钟输入信号，时钟频率决定了转换速率，当时钟频率取</a:t>
            </a:r>
            <a:r>
              <a:rPr lang="en-US" altLang="zh-CN" sz="2400" b="1" dirty="0" smtClean="0">
                <a:latin typeface="+mn-ea"/>
              </a:rPr>
              <a:t>640kHz</a:t>
            </a:r>
            <a:r>
              <a:rPr lang="zh-CN" altLang="en-US" sz="2400" b="1" dirty="0" smtClean="0">
                <a:latin typeface="+mn-ea"/>
              </a:rPr>
              <a:t>时，转换一次约需</a:t>
            </a:r>
            <a:r>
              <a:rPr lang="en-US" altLang="zh-CN" sz="2400" b="1" dirty="0" smtClean="0">
                <a:latin typeface="+mn-ea"/>
              </a:rPr>
              <a:t>100μS</a:t>
            </a:r>
            <a:r>
              <a:rPr lang="zh-CN" altLang="en-US" sz="2400" b="1" dirty="0" smtClean="0">
                <a:latin typeface="+mn-ea"/>
              </a:rPr>
              <a:t>。</a:t>
            </a:r>
            <a:endParaRPr lang="en-US" altLang="zh-CN" sz="2400" b="1" dirty="0" smtClean="0">
              <a:latin typeface="+mn-ea"/>
            </a:endParaRPr>
          </a:p>
          <a:p>
            <a:pPr marL="0" indent="0">
              <a:spcBef>
                <a:spcPts val="0"/>
              </a:spcBef>
              <a:buFont typeface="Wingdings" pitchFamily="2" charset="2"/>
              <a:buNone/>
              <a:defRPr/>
            </a:pPr>
            <a:endParaRPr lang="zh-CN" altLang="en-US" sz="2400" b="1" dirty="0" smtClean="0">
              <a:latin typeface="+mn-ea"/>
            </a:endParaRPr>
          </a:p>
          <a:p>
            <a:pPr>
              <a:defRPr/>
            </a:pPr>
            <a:endParaRPr lang="zh-CN" altLang="en-US" dirty="0"/>
          </a:p>
        </p:txBody>
      </p:sp>
      <p:sp>
        <p:nvSpPr>
          <p:cNvPr id="76803"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338C4998-1138-4C39-9FE4-62804F92FF62}" type="slidenum">
              <a:rPr lang="zh-CN" altLang="en-US" sz="1000">
                <a:solidFill>
                  <a:srgbClr val="000000"/>
                </a:solidFill>
                <a:latin typeface="Franklin Gothic Book" pitchFamily="34" charset="0"/>
                <a:ea typeface="黑体" pitchFamily="49" charset="-122"/>
              </a:rPr>
              <a:pPr>
                <a:spcBef>
                  <a:spcPct val="0"/>
                </a:spcBef>
                <a:buClrTx/>
                <a:buFontTx/>
                <a:buNone/>
              </a:pPr>
              <a:t>59</a:t>
            </a:fld>
            <a:endParaRPr lang="en-US" altLang="zh-CN" sz="1000" dirty="0">
              <a:solidFill>
                <a:srgbClr val="000000"/>
              </a:solidFill>
              <a:latin typeface="Franklin Gothic Book" pitchFamily="34" charset="0"/>
              <a:ea typeface="黑体" pitchFamily="49" charset="-122"/>
            </a:endParaRPr>
          </a:p>
        </p:txBody>
      </p:sp>
      <p:pic>
        <p:nvPicPr>
          <p:cNvPr id="88068" name="图片 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950427" y="4653136"/>
            <a:ext cx="6480721"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711F56FD-290D-4B03-9D53-5A11E499A406}" type="slidenum">
              <a:rPr lang="en-US" altLang="zh-CN" smtClean="0"/>
              <a:t>59</a:t>
            </a:fld>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a:solidFill>
                  <a:srgbClr val="000000"/>
                </a:solidFill>
              </a:rPr>
              <a:t>单片机利用</a:t>
            </a:r>
            <a:r>
              <a:rPr lang="en-US" altLang="zh-CN" dirty="0" smtClean="0">
                <a:solidFill>
                  <a:srgbClr val="000000"/>
                </a:solidFill>
              </a:rPr>
              <a:t>P0</a:t>
            </a:r>
            <a:r>
              <a:rPr lang="zh-CN" altLang="en-US" dirty="0" smtClean="0">
                <a:solidFill>
                  <a:srgbClr val="000000"/>
                </a:solidFill>
              </a:rPr>
              <a:t>口</a:t>
            </a:r>
            <a:r>
              <a:rPr lang="zh-CN" altLang="en-US" dirty="0">
                <a:solidFill>
                  <a:srgbClr val="000000"/>
                </a:solidFill>
              </a:rPr>
              <a:t>与</a:t>
            </a:r>
            <a:r>
              <a:rPr lang="en-US" altLang="zh-CN" dirty="0">
                <a:solidFill>
                  <a:srgbClr val="000000"/>
                </a:solidFill>
              </a:rPr>
              <a:t>P1</a:t>
            </a:r>
            <a:r>
              <a:rPr lang="zh-CN" altLang="en-US" dirty="0">
                <a:solidFill>
                  <a:srgbClr val="000000"/>
                </a:solidFill>
              </a:rPr>
              <a:t>口分别控制加到两个数码管</a:t>
            </a:r>
            <a:r>
              <a:rPr lang="en-US" altLang="zh-CN" dirty="0">
                <a:solidFill>
                  <a:srgbClr val="000000"/>
                </a:solidFill>
              </a:rPr>
              <a:t>DS0</a:t>
            </a:r>
            <a:r>
              <a:rPr lang="zh-CN" altLang="en-US" dirty="0">
                <a:solidFill>
                  <a:srgbClr val="000000"/>
                </a:solidFill>
              </a:rPr>
              <a:t>与</a:t>
            </a:r>
            <a:r>
              <a:rPr lang="en-US" altLang="zh-CN" dirty="0">
                <a:solidFill>
                  <a:srgbClr val="000000"/>
                </a:solidFill>
              </a:rPr>
              <a:t>DS1</a:t>
            </a:r>
            <a:r>
              <a:rPr lang="zh-CN" altLang="en-US" dirty="0">
                <a:solidFill>
                  <a:srgbClr val="000000"/>
                </a:solidFill>
              </a:rPr>
              <a:t>的段码，而</a:t>
            </a:r>
            <a:r>
              <a:rPr lang="zh-CN" altLang="en-US" dirty="0">
                <a:solidFill>
                  <a:srgbClr val="3333CC"/>
                </a:solidFill>
              </a:rPr>
              <a:t>共阳极数码管</a:t>
            </a:r>
            <a:r>
              <a:rPr lang="en-US" altLang="zh-CN" dirty="0">
                <a:solidFill>
                  <a:srgbClr val="000000"/>
                </a:solidFill>
              </a:rPr>
              <a:t>DS0</a:t>
            </a:r>
            <a:r>
              <a:rPr lang="zh-CN" altLang="en-US" dirty="0">
                <a:solidFill>
                  <a:srgbClr val="000000"/>
                </a:solidFill>
              </a:rPr>
              <a:t>与</a:t>
            </a:r>
            <a:r>
              <a:rPr lang="en-US" altLang="zh-CN" dirty="0">
                <a:solidFill>
                  <a:srgbClr val="000000"/>
                </a:solidFill>
              </a:rPr>
              <a:t>DS1</a:t>
            </a:r>
            <a:r>
              <a:rPr lang="zh-CN" altLang="en-US" dirty="0">
                <a:solidFill>
                  <a:srgbClr val="000000"/>
                </a:solidFill>
              </a:rPr>
              <a:t>的公共端直接接至</a:t>
            </a:r>
            <a:r>
              <a:rPr lang="en-US" altLang="zh-CN" dirty="0">
                <a:solidFill>
                  <a:srgbClr val="000000"/>
                </a:solidFill>
              </a:rPr>
              <a:t>+5v</a:t>
            </a:r>
            <a:r>
              <a:rPr lang="zh-CN" altLang="en-US" dirty="0">
                <a:solidFill>
                  <a:srgbClr val="000000"/>
                </a:solidFill>
              </a:rPr>
              <a:t>。因此数码管</a:t>
            </a:r>
            <a:r>
              <a:rPr lang="en-US" altLang="zh-CN" dirty="0" smtClean="0">
                <a:solidFill>
                  <a:srgbClr val="000000"/>
                </a:solidFill>
              </a:rPr>
              <a:t>DS0</a:t>
            </a:r>
            <a:r>
              <a:rPr lang="zh-CN" altLang="en-US" dirty="0" smtClean="0">
                <a:solidFill>
                  <a:srgbClr val="000000"/>
                </a:solidFill>
              </a:rPr>
              <a:t>与</a:t>
            </a:r>
            <a:r>
              <a:rPr lang="en-US" altLang="zh-CN" dirty="0">
                <a:solidFill>
                  <a:srgbClr val="000000"/>
                </a:solidFill>
              </a:rPr>
              <a:t>DS1</a:t>
            </a:r>
            <a:r>
              <a:rPr lang="zh-CN" altLang="en-US" dirty="0">
                <a:solidFill>
                  <a:srgbClr val="000000"/>
                </a:solidFill>
              </a:rPr>
              <a:t>始终</a:t>
            </a:r>
            <a:r>
              <a:rPr lang="zh-CN" altLang="en-US" dirty="0" smtClean="0">
                <a:solidFill>
                  <a:srgbClr val="000000"/>
                </a:solidFill>
              </a:rPr>
              <a:t>处于导</a:t>
            </a:r>
            <a:r>
              <a:rPr lang="zh-CN" altLang="en-US" dirty="0">
                <a:solidFill>
                  <a:srgbClr val="000000"/>
                </a:solidFill>
              </a:rPr>
              <a:t>通状态。</a:t>
            </a:r>
            <a:r>
              <a:rPr lang="zh-CN" altLang="en-US" dirty="0" smtClean="0">
                <a:solidFill>
                  <a:srgbClr val="000000"/>
                </a:solidFill>
              </a:rPr>
              <a:t>利用</a:t>
            </a:r>
            <a:r>
              <a:rPr lang="en-US" altLang="zh-CN" dirty="0" smtClean="0">
                <a:solidFill>
                  <a:srgbClr val="000000"/>
                </a:solidFill>
              </a:rPr>
              <a:t>P0</a:t>
            </a:r>
            <a:r>
              <a:rPr lang="zh-CN" altLang="en-US" dirty="0" smtClean="0">
                <a:solidFill>
                  <a:srgbClr val="000000"/>
                </a:solidFill>
              </a:rPr>
              <a:t>口与</a:t>
            </a:r>
            <a:r>
              <a:rPr lang="en-US" altLang="zh-CN" dirty="0" smtClean="0">
                <a:solidFill>
                  <a:srgbClr val="000000"/>
                </a:solidFill>
              </a:rPr>
              <a:t> P1</a:t>
            </a:r>
            <a:r>
              <a:rPr lang="zh-CN" altLang="en-US" dirty="0" smtClean="0">
                <a:solidFill>
                  <a:srgbClr val="000000"/>
                </a:solidFill>
              </a:rPr>
              <a:t>口具有锁存器功能，只需</a:t>
            </a:r>
            <a:r>
              <a:rPr lang="zh-CN" altLang="en-US" dirty="0">
                <a:solidFill>
                  <a:srgbClr val="000000"/>
                </a:solidFill>
              </a:rPr>
              <a:t>向单片机的</a:t>
            </a:r>
            <a:r>
              <a:rPr lang="en-US" altLang="zh-CN" dirty="0" smtClean="0">
                <a:solidFill>
                  <a:srgbClr val="000000"/>
                </a:solidFill>
              </a:rPr>
              <a:t>P0</a:t>
            </a:r>
            <a:r>
              <a:rPr lang="zh-CN" altLang="en-US" dirty="0" smtClean="0">
                <a:solidFill>
                  <a:srgbClr val="000000"/>
                </a:solidFill>
              </a:rPr>
              <a:t>口与</a:t>
            </a:r>
            <a:r>
              <a:rPr lang="en-US" altLang="zh-CN" dirty="0" smtClean="0">
                <a:solidFill>
                  <a:srgbClr val="000000"/>
                </a:solidFill>
              </a:rPr>
              <a:t>P1</a:t>
            </a:r>
            <a:r>
              <a:rPr lang="zh-CN" altLang="en-US" dirty="0" smtClean="0">
                <a:solidFill>
                  <a:srgbClr val="000000"/>
                </a:solidFill>
              </a:rPr>
              <a:t>口分别</a:t>
            </a:r>
            <a:r>
              <a:rPr lang="zh-CN" altLang="en-US" dirty="0">
                <a:solidFill>
                  <a:srgbClr val="000000"/>
                </a:solidFill>
              </a:rPr>
              <a:t>写入</a:t>
            </a:r>
            <a:r>
              <a:rPr lang="zh-CN" altLang="en-US" dirty="0" smtClean="0">
                <a:solidFill>
                  <a:srgbClr val="000000"/>
                </a:solidFill>
              </a:rPr>
              <a:t>相应的显示字符</a:t>
            </a:r>
            <a:r>
              <a:rPr lang="zh-CN" altLang="en-US" dirty="0">
                <a:solidFill>
                  <a:srgbClr val="000000"/>
                </a:solidFill>
              </a:rPr>
              <a:t>“</a:t>
            </a:r>
            <a:r>
              <a:rPr lang="en-US" altLang="zh-CN" dirty="0">
                <a:solidFill>
                  <a:srgbClr val="000000"/>
                </a:solidFill>
              </a:rPr>
              <a:t>2</a:t>
            </a:r>
            <a:r>
              <a:rPr lang="en-US" altLang="zh-CN" dirty="0" smtClean="0">
                <a:solidFill>
                  <a:srgbClr val="000000"/>
                </a:solidFill>
              </a:rPr>
              <a:t>”(A4H)</a:t>
            </a:r>
            <a:r>
              <a:rPr lang="zh-CN" altLang="en-US" dirty="0" smtClean="0">
                <a:solidFill>
                  <a:srgbClr val="000000"/>
                </a:solidFill>
              </a:rPr>
              <a:t>和</a:t>
            </a:r>
            <a:r>
              <a:rPr lang="zh-CN" altLang="en-US" dirty="0">
                <a:solidFill>
                  <a:srgbClr val="000000"/>
                </a:solidFill>
              </a:rPr>
              <a:t>“</a:t>
            </a:r>
            <a:r>
              <a:rPr lang="en-US" altLang="zh-CN" dirty="0">
                <a:solidFill>
                  <a:srgbClr val="000000"/>
                </a:solidFill>
              </a:rPr>
              <a:t>7</a:t>
            </a:r>
            <a:r>
              <a:rPr lang="en-US" altLang="zh-CN" dirty="0" smtClean="0">
                <a:solidFill>
                  <a:srgbClr val="000000"/>
                </a:solidFill>
              </a:rPr>
              <a:t>”(F8H)</a:t>
            </a:r>
            <a:r>
              <a:rPr lang="zh-CN" altLang="en-US" dirty="0" smtClean="0">
                <a:solidFill>
                  <a:srgbClr val="000000"/>
                </a:solidFill>
              </a:rPr>
              <a:t>的段码即可。由于</a:t>
            </a:r>
            <a:r>
              <a:rPr lang="en-US" altLang="zh-CN" dirty="0" smtClean="0">
                <a:solidFill>
                  <a:srgbClr val="000000"/>
                </a:solidFill>
              </a:rPr>
              <a:t>1</a:t>
            </a:r>
            <a:r>
              <a:rPr lang="zh-CN" altLang="en-US" dirty="0" smtClean="0">
                <a:solidFill>
                  <a:srgbClr val="000000"/>
                </a:solidFill>
              </a:rPr>
              <a:t>个</a:t>
            </a:r>
            <a:r>
              <a:rPr lang="zh-CN" altLang="en-US" dirty="0">
                <a:solidFill>
                  <a:srgbClr val="000000"/>
                </a:solidFill>
              </a:rPr>
              <a:t>数码管占用一个</a:t>
            </a:r>
            <a:r>
              <a:rPr lang="en-US" altLang="zh-CN" dirty="0">
                <a:solidFill>
                  <a:srgbClr val="000000"/>
                </a:solidFill>
              </a:rPr>
              <a:t>I/O</a:t>
            </a:r>
            <a:r>
              <a:rPr lang="zh-CN" altLang="en-US" dirty="0" smtClean="0">
                <a:solidFill>
                  <a:srgbClr val="000000"/>
                </a:solidFill>
              </a:rPr>
              <a:t>端口，故编程比较简单。</a:t>
            </a:r>
            <a:r>
              <a:rPr lang="zh-CN" altLang="en-US" dirty="0" smtClean="0">
                <a:solidFill>
                  <a:srgbClr val="0000CC"/>
                </a:solidFill>
              </a:rPr>
              <a:t>参考程序如下：</a:t>
            </a:r>
            <a:endParaRPr lang="zh-CN" altLang="en-US" dirty="0">
              <a:solidFill>
                <a:srgbClr val="0000CC"/>
              </a:solidFill>
            </a:endParaRPr>
          </a:p>
          <a:p>
            <a:endParaRPr lang="zh-CN" altLang="en-US" dirty="0"/>
          </a:p>
        </p:txBody>
      </p:sp>
      <p:sp>
        <p:nvSpPr>
          <p:cNvPr id="4" name="页脚占位符 3"/>
          <p:cNvSpPr>
            <a:spLocks noGrp="1"/>
          </p:cNvSpPr>
          <p:nvPr>
            <p:ph type="ftr" sz="quarter" idx="10"/>
          </p:nvPr>
        </p:nvSpPr>
        <p:spPr/>
        <p:txBody>
          <a:bodyPr/>
          <a:lstStyle/>
          <a:p>
            <a:pPr>
              <a:defRPr/>
            </a:pPr>
            <a:fld id="{FC7D6369-247A-48F9-BAA1-FCB5FF785D5A}" type="slidenum">
              <a:rPr lang="en-US" altLang="zh-CN" smtClean="0"/>
              <a:t>6</a:t>
            </a:fld>
            <a:endParaRPr lang="en-US" altLang="zh-CN" dirty="0"/>
          </a:p>
        </p:txBody>
      </p:sp>
      <p:pic>
        <p:nvPicPr>
          <p:cNvPr id="5120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0" y="3501008"/>
            <a:ext cx="770485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0415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r>
              <a:rPr lang="zh-CN" altLang="en-US" dirty="0" smtClean="0">
                <a:solidFill>
                  <a:srgbClr val="990000"/>
                </a:solidFill>
              </a:rPr>
              <a:t>（</a:t>
            </a:r>
            <a:r>
              <a:rPr lang="en-US" altLang="zh-CN" dirty="0" smtClean="0">
                <a:solidFill>
                  <a:srgbClr val="990000"/>
                </a:solidFill>
              </a:rPr>
              <a:t>3</a:t>
            </a:r>
            <a:r>
              <a:rPr lang="zh-CN" altLang="en-US" dirty="0" smtClean="0">
                <a:solidFill>
                  <a:srgbClr val="990000"/>
                </a:solidFill>
              </a:rPr>
              <a:t>）输入</a:t>
            </a:r>
            <a:r>
              <a:rPr lang="zh-CN" altLang="en-US" dirty="0">
                <a:solidFill>
                  <a:srgbClr val="990000"/>
                </a:solidFill>
              </a:rPr>
              <a:t>模拟电压与输出数字量的</a:t>
            </a:r>
            <a:r>
              <a:rPr lang="zh-CN" altLang="en-US" dirty="0" smtClean="0">
                <a:solidFill>
                  <a:srgbClr val="990000"/>
                </a:solidFill>
              </a:rPr>
              <a:t>关系</a:t>
            </a:r>
            <a:endParaRPr lang="zh-CN" altLang="en-US" dirty="0">
              <a:solidFill>
                <a:srgbClr val="99000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50000"/>
                  </a:lnSpc>
                </a:pPr>
                <a:r>
                  <a:rPr lang="en-US" altLang="zh-CN" dirty="0" smtClean="0"/>
                  <a:t>ADC0809</a:t>
                </a:r>
                <a:r>
                  <a:rPr lang="zh-CN" altLang="en-US" dirty="0"/>
                  <a:t>的输入模拟</a:t>
                </a:r>
                <a:r>
                  <a:rPr lang="zh-CN" altLang="en-US" dirty="0" smtClean="0"/>
                  <a:t>电压与</a:t>
                </a:r>
                <a:r>
                  <a:rPr lang="zh-CN" altLang="en-US" dirty="0"/>
                  <a:t>转换输出结果的数字量的</a:t>
                </a:r>
                <a:r>
                  <a:rPr lang="zh-CN" altLang="en-US" dirty="0" smtClean="0"/>
                  <a:t>关系：</a:t>
                </a:r>
                <a:endParaRPr lang="zh-CN" altLang="en-US" dirty="0"/>
              </a:p>
              <a:p>
                <a:pPr>
                  <a:lnSpc>
                    <a:spcPct val="150000"/>
                  </a:lnSpc>
                </a:pPr>
                <a:r>
                  <a:rPr lang="en-US" altLang="zh-CN" dirty="0" smtClean="0"/>
                  <a:t>               V</a:t>
                </a:r>
                <a:r>
                  <a:rPr lang="en-US" altLang="zh-CN" baseline="-25000" dirty="0" smtClean="0"/>
                  <a:t>IN</a:t>
                </a:r>
                <a:r>
                  <a:rPr lang="en-US" altLang="zh-CN" dirty="0" smtClean="0"/>
                  <a:t>= </a:t>
                </a:r>
                <a14:m>
                  <m:oMath xmlns:m="http://schemas.openxmlformats.org/officeDocument/2006/math">
                    <m:f>
                      <m:fPr>
                        <m:ctrlPr>
                          <a:rPr lang="en-US" altLang="zh-CN" i="1" smtClean="0">
                            <a:latin typeface="Cambria Math" panose="02040503050406030204" pitchFamily="18" charset="0"/>
                          </a:rPr>
                        </m:ctrlPr>
                      </m:fPr>
                      <m:num>
                        <m:r>
                          <a:rPr lang="en-US" altLang="zh-CN" b="1" i="1" smtClean="0">
                            <a:latin typeface="Cambria Math"/>
                          </a:rPr>
                          <m:t>[</m:t>
                        </m:r>
                        <m:r>
                          <a:rPr lang="en-US" altLang="zh-CN" b="1" i="1" smtClean="0">
                            <a:latin typeface="Cambria Math"/>
                          </a:rPr>
                          <m:t>𝑽𝑹𝑬𝑽</m:t>
                        </m:r>
                        <m:d>
                          <m:dPr>
                            <m:ctrlPr>
                              <a:rPr lang="en-US" altLang="zh-CN" b="1" i="1" smtClean="0">
                                <a:latin typeface="Cambria Math" panose="02040503050406030204" pitchFamily="18" charset="0"/>
                              </a:rPr>
                            </m:ctrlPr>
                          </m:dPr>
                          <m:e>
                            <m:r>
                              <a:rPr lang="en-US" altLang="zh-CN" b="1" i="1" smtClean="0">
                                <a:latin typeface="Cambria Math"/>
                              </a:rPr>
                              <m:t>+</m:t>
                            </m:r>
                          </m:e>
                        </m:d>
                        <m:r>
                          <a:rPr lang="en-US" altLang="zh-CN" b="1" i="1" smtClean="0">
                            <a:latin typeface="Cambria Math"/>
                          </a:rPr>
                          <m:t>−</m:t>
                        </m:r>
                        <m:r>
                          <a:rPr lang="en-US" altLang="zh-CN" b="1" i="1" smtClean="0">
                            <a:latin typeface="Cambria Math"/>
                          </a:rPr>
                          <m:t>𝑽𝑹𝑬𝑭</m:t>
                        </m:r>
                        <m:d>
                          <m:dPr>
                            <m:ctrlPr>
                              <a:rPr lang="en-US" altLang="zh-CN" b="1" i="1" smtClean="0">
                                <a:latin typeface="Cambria Math" panose="02040503050406030204" pitchFamily="18" charset="0"/>
                              </a:rPr>
                            </m:ctrlPr>
                          </m:dPr>
                          <m:e>
                            <m:r>
                              <a:rPr lang="en-US" altLang="zh-CN" b="1" i="1" smtClean="0">
                                <a:latin typeface="Cambria Math"/>
                              </a:rPr>
                              <m:t>−</m:t>
                            </m:r>
                          </m:e>
                        </m:d>
                        <m:r>
                          <a:rPr lang="en-US" altLang="zh-CN" b="1" i="1" smtClean="0">
                            <a:latin typeface="Cambria Math"/>
                          </a:rPr>
                          <m:t>]</m:t>
                        </m:r>
                      </m:num>
                      <m:den>
                        <m:r>
                          <a:rPr lang="en-US" altLang="zh-CN" b="1" i="1" smtClean="0">
                            <a:latin typeface="Cambria Math"/>
                          </a:rPr>
                          <m:t>𝟐𝟓𝟔</m:t>
                        </m:r>
                      </m:den>
                    </m:f>
                  </m:oMath>
                </a14:m>
                <a:r>
                  <a:rPr lang="en-US" altLang="zh-CN" dirty="0" smtClean="0"/>
                  <a:t> N+V</a:t>
                </a:r>
                <a:r>
                  <a:rPr lang="en-US" altLang="zh-CN" baseline="-25000" dirty="0" smtClean="0"/>
                  <a:t>REF</a:t>
                </a:r>
                <a:r>
                  <a:rPr lang="en-US" altLang="zh-CN" dirty="0" smtClean="0"/>
                  <a:t>(-)</a:t>
                </a:r>
                <a:endParaRPr lang="zh-CN" altLang="en-US" dirty="0"/>
              </a:p>
              <a:p>
                <a:pPr>
                  <a:lnSpc>
                    <a:spcPct val="150000"/>
                  </a:lnSpc>
                </a:pPr>
                <a:r>
                  <a:rPr lang="zh-CN" altLang="en-US" dirty="0" smtClean="0"/>
                  <a:t>式</a:t>
                </a:r>
                <a:r>
                  <a:rPr lang="zh-CN" altLang="en-US" dirty="0"/>
                  <a:t>中，</a:t>
                </a:r>
                <a:r>
                  <a:rPr lang="en-US" altLang="zh-CN" dirty="0" smtClean="0"/>
                  <a:t>V</a:t>
                </a:r>
                <a:r>
                  <a:rPr lang="en-US" altLang="zh-CN" baseline="-25000" dirty="0" smtClean="0"/>
                  <a:t>IN</a:t>
                </a:r>
                <a:r>
                  <a:rPr lang="zh-CN" altLang="en-US" dirty="0"/>
                  <a:t>处于</a:t>
                </a:r>
                <a:r>
                  <a:rPr lang="en-US" altLang="zh-CN" dirty="0"/>
                  <a:t>(V</a:t>
                </a:r>
                <a:r>
                  <a:rPr lang="en-US" altLang="zh-CN" baseline="-25000" dirty="0"/>
                  <a:t>REF</a:t>
                </a:r>
                <a:r>
                  <a:rPr lang="en-US" altLang="zh-CN" dirty="0"/>
                  <a:t>(+)- V</a:t>
                </a:r>
                <a:r>
                  <a:rPr lang="en-US" altLang="zh-CN" baseline="-25000" dirty="0"/>
                  <a:t>REF</a:t>
                </a:r>
                <a:r>
                  <a:rPr lang="en-US" altLang="zh-CN" dirty="0"/>
                  <a:t>(-)</a:t>
                </a:r>
                <a:r>
                  <a:rPr lang="zh-CN" altLang="en-US" dirty="0"/>
                  <a:t>）之间</a:t>
                </a:r>
                <a:r>
                  <a:rPr lang="zh-CN" altLang="en-US" dirty="0" smtClean="0"/>
                  <a:t>，</a:t>
                </a:r>
                <a:r>
                  <a:rPr lang="en-US" altLang="zh-CN" dirty="0" smtClean="0"/>
                  <a:t>N</a:t>
                </a:r>
                <a:r>
                  <a:rPr lang="zh-CN" altLang="en-US" dirty="0" smtClean="0"/>
                  <a:t>为</a:t>
                </a:r>
                <a:r>
                  <a:rPr lang="zh-CN" altLang="en-US" dirty="0"/>
                  <a:t>转换</a:t>
                </a:r>
                <a:r>
                  <a:rPr lang="zh-CN" altLang="en-US" dirty="0" smtClean="0"/>
                  <a:t>后的十进制数值。</a:t>
                </a:r>
                <a:r>
                  <a:rPr lang="zh-CN" altLang="en-US" dirty="0"/>
                  <a:t>通常情况下</a:t>
                </a:r>
                <a:r>
                  <a:rPr lang="en-US" altLang="zh-CN" dirty="0"/>
                  <a:t>V</a:t>
                </a:r>
                <a:r>
                  <a:rPr lang="en-US" altLang="zh-CN" baseline="-25000" dirty="0"/>
                  <a:t>REF</a:t>
                </a:r>
                <a:r>
                  <a:rPr lang="en-US" altLang="zh-CN" dirty="0"/>
                  <a:t>(+)</a:t>
                </a:r>
                <a:r>
                  <a:rPr lang="zh-CN" altLang="en-US" dirty="0"/>
                  <a:t>接</a:t>
                </a:r>
                <a:r>
                  <a:rPr lang="en-US" altLang="zh-CN" dirty="0"/>
                  <a:t>+5v</a:t>
                </a:r>
                <a:r>
                  <a:rPr lang="zh-CN" altLang="en-US" dirty="0"/>
                  <a:t>，</a:t>
                </a:r>
                <a:r>
                  <a:rPr lang="en-US" altLang="zh-CN" dirty="0"/>
                  <a:t>V</a:t>
                </a:r>
                <a:r>
                  <a:rPr lang="en-US" altLang="zh-CN" baseline="-25000" dirty="0"/>
                  <a:t>REF</a:t>
                </a:r>
                <a:r>
                  <a:rPr lang="en-US" altLang="zh-CN" dirty="0"/>
                  <a:t>(-)</a:t>
                </a:r>
                <a:r>
                  <a:rPr lang="zh-CN" altLang="en-US" dirty="0" smtClean="0"/>
                  <a:t>接地</a:t>
                </a:r>
                <a:r>
                  <a:rPr lang="zh-CN" altLang="en-US" dirty="0"/>
                  <a:t>，即模拟输入电压范围为</a:t>
                </a:r>
                <a:r>
                  <a:rPr lang="en-US" altLang="zh-CN" dirty="0"/>
                  <a:t>0</a:t>
                </a:r>
                <a:r>
                  <a:rPr lang="zh-CN" altLang="en-US" dirty="0"/>
                  <a:t>～</a:t>
                </a:r>
                <a:r>
                  <a:rPr lang="en-US" altLang="zh-CN" dirty="0"/>
                  <a:t>+5V</a:t>
                </a:r>
                <a:r>
                  <a:rPr lang="zh-CN" altLang="en-US" dirty="0"/>
                  <a:t>，对应</a:t>
                </a:r>
                <a:r>
                  <a:rPr lang="zh-CN" altLang="en-US" dirty="0" smtClean="0"/>
                  <a:t>的十六进制数值量</a:t>
                </a:r>
                <a:r>
                  <a:rPr lang="zh-CN" altLang="en-US" dirty="0"/>
                  <a:t>输出</a:t>
                </a:r>
                <a:r>
                  <a:rPr lang="zh-CN" altLang="en-US" dirty="0" smtClean="0"/>
                  <a:t>为</a:t>
                </a:r>
                <a:r>
                  <a:rPr lang="en-US" altLang="zh-CN" dirty="0" smtClean="0"/>
                  <a:t>0x00</a:t>
                </a:r>
                <a:r>
                  <a:rPr lang="zh-CN" altLang="en-US" dirty="0" smtClean="0"/>
                  <a:t>～</a:t>
                </a:r>
                <a:r>
                  <a:rPr lang="en-US" altLang="zh-CN" dirty="0" smtClean="0"/>
                  <a:t>0xff</a:t>
                </a:r>
                <a:r>
                  <a:rPr lang="zh-CN" altLang="en-US" dirty="0" smtClean="0"/>
                  <a:t>，可转换为</a:t>
                </a:r>
                <a:r>
                  <a:rPr lang="en-US" altLang="zh-CN" dirty="0" smtClean="0"/>
                  <a:t>N</a:t>
                </a:r>
                <a:r>
                  <a:rPr lang="zh-CN" altLang="en-US" dirty="0" smtClean="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93" r="-751"/>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pPr>
              <a:defRPr/>
            </a:pPr>
            <a:fld id="{5390E8C7-12C9-4919-B4F0-A9CF23DBBAAA}" type="slidenum">
              <a:rPr lang="en-US" altLang="zh-CN" smtClean="0"/>
              <a:t>60</a:t>
            </a:fld>
            <a:endParaRPr lang="en-US" altLang="zh-CN" dirty="0"/>
          </a:p>
        </p:txBody>
      </p:sp>
    </p:spTree>
    <p:extLst>
      <p:ext uri="{BB962C8B-B14F-4D97-AF65-F5344CB8AC3E}">
        <p14:creationId xmlns:p14="http://schemas.microsoft.com/office/powerpoint/2010/main" val="298965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6672"/>
            <a:ext cx="7673975" cy="609600"/>
          </a:xfrm>
        </p:spPr>
        <p:txBody>
          <a:bodyPr/>
          <a:lstStyle/>
          <a:p>
            <a:r>
              <a:rPr lang="zh-CN" altLang="en-US" dirty="0" smtClean="0">
                <a:solidFill>
                  <a:srgbClr val="990000"/>
                </a:solidFill>
              </a:rPr>
              <a:t>（</a:t>
            </a:r>
            <a:r>
              <a:rPr lang="en-US" altLang="zh-CN" dirty="0" smtClean="0">
                <a:solidFill>
                  <a:srgbClr val="990000"/>
                </a:solidFill>
              </a:rPr>
              <a:t>4</a:t>
            </a:r>
            <a:r>
              <a:rPr lang="zh-CN" altLang="en-US" dirty="0" smtClean="0">
                <a:solidFill>
                  <a:srgbClr val="990000"/>
                </a:solidFill>
              </a:rPr>
              <a:t>）</a:t>
            </a:r>
            <a:r>
              <a:rPr lang="en-US" altLang="zh-CN" dirty="0" smtClean="0">
                <a:solidFill>
                  <a:srgbClr val="990000"/>
                </a:solidFill>
              </a:rPr>
              <a:t>ADC0809</a:t>
            </a:r>
            <a:r>
              <a:rPr lang="zh-CN" altLang="en-US" dirty="0" smtClean="0">
                <a:solidFill>
                  <a:srgbClr val="990000"/>
                </a:solidFill>
              </a:rPr>
              <a:t>的</a:t>
            </a:r>
            <a:r>
              <a:rPr lang="zh-CN" altLang="en-US" dirty="0">
                <a:solidFill>
                  <a:srgbClr val="990000"/>
                </a:solidFill>
              </a:rPr>
              <a:t>转换工作</a:t>
            </a:r>
            <a:r>
              <a:rPr lang="zh-CN" altLang="en-US" dirty="0" smtClean="0">
                <a:solidFill>
                  <a:srgbClr val="990000"/>
                </a:solidFill>
              </a:rPr>
              <a:t>原理</a:t>
            </a:r>
            <a:endParaRPr lang="zh-CN" altLang="en-US" dirty="0">
              <a:solidFill>
                <a:srgbClr val="990000"/>
              </a:solidFill>
            </a:endParaRPr>
          </a:p>
        </p:txBody>
      </p:sp>
      <p:sp>
        <p:nvSpPr>
          <p:cNvPr id="3" name="内容占位符 2"/>
          <p:cNvSpPr>
            <a:spLocks noGrp="1"/>
          </p:cNvSpPr>
          <p:nvPr>
            <p:ph idx="1"/>
          </p:nvPr>
        </p:nvSpPr>
        <p:spPr/>
        <p:txBody>
          <a:bodyPr/>
          <a:lstStyle/>
          <a:p>
            <a:pPr>
              <a:spcBef>
                <a:spcPts val="0"/>
              </a:spcBef>
            </a:pPr>
            <a:r>
              <a:rPr lang="zh-CN" altLang="en-US" dirty="0" smtClean="0"/>
              <a:t>单片机</a:t>
            </a:r>
            <a:r>
              <a:rPr lang="zh-CN" altLang="en-US" dirty="0"/>
              <a:t>控制</a:t>
            </a:r>
            <a:r>
              <a:rPr lang="en-US" altLang="zh-CN" dirty="0"/>
              <a:t>ADC0809</a:t>
            </a:r>
            <a:r>
              <a:rPr lang="zh-CN" altLang="en-US" dirty="0"/>
              <a:t>进行</a:t>
            </a:r>
            <a:r>
              <a:rPr lang="en-US" altLang="zh-CN" dirty="0"/>
              <a:t>A/D</a:t>
            </a:r>
            <a:r>
              <a:rPr lang="zh-CN" altLang="en-US" dirty="0"/>
              <a:t>的</a:t>
            </a:r>
            <a:r>
              <a:rPr lang="zh-CN" altLang="en-US" dirty="0">
                <a:solidFill>
                  <a:schemeClr val="accent2"/>
                </a:solidFill>
              </a:rPr>
              <a:t>转换过程如下</a:t>
            </a:r>
            <a:r>
              <a:rPr lang="zh-CN" altLang="en-US" dirty="0" smtClean="0"/>
              <a:t>：</a:t>
            </a:r>
            <a:endParaRPr lang="en-US" altLang="zh-CN" dirty="0" smtClean="0"/>
          </a:p>
          <a:p>
            <a:pPr>
              <a:spcBef>
                <a:spcPts val="0"/>
              </a:spcBef>
            </a:pPr>
            <a:r>
              <a:rPr lang="zh-CN" altLang="en-US" dirty="0" smtClean="0"/>
              <a:t>首先</a:t>
            </a:r>
            <a:r>
              <a:rPr lang="zh-CN" altLang="en-US" dirty="0"/>
              <a:t>由加到</a:t>
            </a:r>
            <a:r>
              <a:rPr lang="en-US" altLang="zh-CN" dirty="0"/>
              <a:t>C</a:t>
            </a:r>
            <a:r>
              <a:rPr lang="zh-CN" altLang="en-US" dirty="0"/>
              <a:t>、</a:t>
            </a:r>
            <a:r>
              <a:rPr lang="en-US" altLang="zh-CN" dirty="0"/>
              <a:t>B</a:t>
            </a:r>
            <a:r>
              <a:rPr lang="zh-CN" altLang="en-US" dirty="0"/>
              <a:t>、</a:t>
            </a:r>
            <a:r>
              <a:rPr lang="en-US" altLang="zh-CN" dirty="0"/>
              <a:t>A</a:t>
            </a:r>
            <a:r>
              <a:rPr lang="zh-CN" altLang="en-US" dirty="0"/>
              <a:t>上的编码决定</a:t>
            </a:r>
            <a:r>
              <a:rPr lang="zh-CN" altLang="en-US" dirty="0" smtClean="0"/>
              <a:t>选择</a:t>
            </a:r>
            <a:r>
              <a:rPr lang="en-US" altLang="zh-CN" dirty="0"/>
              <a:t>ADC0809</a:t>
            </a:r>
            <a:r>
              <a:rPr lang="zh-CN" altLang="en-US" dirty="0"/>
              <a:t>的某一路模拟输入通道，同时</a:t>
            </a:r>
            <a:r>
              <a:rPr lang="zh-CN" altLang="en-US" dirty="0" smtClean="0"/>
              <a:t>产生高电平加</a:t>
            </a:r>
            <a:r>
              <a:rPr lang="zh-CN" altLang="en-US" dirty="0"/>
              <a:t>到</a:t>
            </a:r>
            <a:r>
              <a:rPr lang="en-US" altLang="zh-CN" dirty="0"/>
              <a:t>ADC0809</a:t>
            </a:r>
            <a:r>
              <a:rPr lang="zh-CN" altLang="en-US" dirty="0"/>
              <a:t>的</a:t>
            </a:r>
            <a:r>
              <a:rPr lang="en-US" altLang="zh-CN" dirty="0"/>
              <a:t>START</a:t>
            </a:r>
            <a:r>
              <a:rPr lang="zh-CN" altLang="en-US" dirty="0"/>
              <a:t>引脚，开始</a:t>
            </a:r>
            <a:r>
              <a:rPr lang="zh-CN" altLang="en-US" dirty="0" smtClean="0"/>
              <a:t>对选中通道</a:t>
            </a:r>
            <a:r>
              <a:rPr lang="zh-CN" altLang="en-US" dirty="0"/>
              <a:t>转换</a:t>
            </a:r>
            <a:r>
              <a:rPr lang="zh-CN" altLang="en-US" dirty="0" smtClean="0"/>
              <a:t>。</a:t>
            </a:r>
            <a:endParaRPr lang="en-US" altLang="zh-CN" dirty="0" smtClean="0"/>
          </a:p>
          <a:p>
            <a:pPr>
              <a:spcBef>
                <a:spcPts val="0"/>
              </a:spcBef>
            </a:pPr>
            <a:r>
              <a:rPr lang="zh-CN" altLang="en-US" dirty="0" smtClean="0"/>
              <a:t>当</a:t>
            </a:r>
            <a:r>
              <a:rPr lang="zh-CN" altLang="en-US" dirty="0"/>
              <a:t>转换结束时，</a:t>
            </a:r>
            <a:r>
              <a:rPr lang="en-US" altLang="zh-CN" dirty="0"/>
              <a:t>ADC0809</a:t>
            </a:r>
            <a:r>
              <a:rPr lang="zh-CN" altLang="en-US" dirty="0"/>
              <a:t>发出转换结束</a:t>
            </a:r>
            <a:r>
              <a:rPr lang="en-US" altLang="zh-CN" dirty="0"/>
              <a:t>EOC</a:t>
            </a:r>
            <a:r>
              <a:rPr lang="zh-CN" altLang="en-US" dirty="0"/>
              <a:t>（高电平）信号。当单片机</a:t>
            </a:r>
            <a:r>
              <a:rPr lang="zh-CN" altLang="en-US" dirty="0" smtClean="0"/>
              <a:t>读取转换</a:t>
            </a:r>
            <a:r>
              <a:rPr lang="zh-CN" altLang="en-US" dirty="0"/>
              <a:t>结果时，需控制</a:t>
            </a:r>
            <a:r>
              <a:rPr lang="en-US" altLang="zh-CN" dirty="0"/>
              <a:t>OE</a:t>
            </a:r>
            <a:r>
              <a:rPr lang="zh-CN" altLang="en-US" dirty="0"/>
              <a:t>端</a:t>
            </a:r>
            <a:r>
              <a:rPr lang="zh-CN" altLang="en-US" dirty="0" smtClean="0"/>
              <a:t>为高电平</a:t>
            </a:r>
            <a:r>
              <a:rPr lang="zh-CN" altLang="en-US" dirty="0"/>
              <a:t>，把转换完毕的数字量读入单片机内。</a:t>
            </a:r>
          </a:p>
          <a:p>
            <a:pPr>
              <a:spcBef>
                <a:spcPts val="0"/>
              </a:spcBef>
            </a:pPr>
            <a:r>
              <a:rPr lang="zh-CN" altLang="en-US" dirty="0"/>
              <a:t>单片机读取</a:t>
            </a:r>
            <a:r>
              <a:rPr lang="en-US" altLang="zh-CN" dirty="0"/>
              <a:t>A/D</a:t>
            </a:r>
            <a:r>
              <a:rPr lang="zh-CN" altLang="en-US" dirty="0"/>
              <a:t>转换</a:t>
            </a:r>
            <a:r>
              <a:rPr lang="zh-CN" altLang="en-US" dirty="0" smtClean="0"/>
              <a:t>结果</a:t>
            </a:r>
            <a:r>
              <a:rPr lang="zh-CN" altLang="en-US" dirty="0" smtClean="0">
                <a:solidFill>
                  <a:schemeClr val="accent2"/>
                </a:solidFill>
              </a:rPr>
              <a:t>可采用</a:t>
            </a:r>
            <a:r>
              <a:rPr lang="zh-CN" altLang="en-US" dirty="0">
                <a:solidFill>
                  <a:schemeClr val="accent2"/>
                </a:solidFill>
              </a:rPr>
              <a:t>查询方式</a:t>
            </a:r>
            <a:r>
              <a:rPr lang="zh-CN" altLang="en-US" dirty="0" smtClean="0">
                <a:solidFill>
                  <a:schemeClr val="accent2"/>
                </a:solidFill>
              </a:rPr>
              <a:t>和中断方式：</a:t>
            </a:r>
            <a:endParaRPr lang="zh-CN" altLang="en-US" dirty="0">
              <a:solidFill>
                <a:schemeClr val="accent2"/>
              </a:solidFill>
            </a:endParaRPr>
          </a:p>
          <a:p>
            <a:pPr>
              <a:spcBef>
                <a:spcPts val="0"/>
              </a:spcBef>
            </a:pPr>
            <a:r>
              <a:rPr lang="zh-CN" altLang="en-US" dirty="0" smtClean="0"/>
              <a:t>①</a:t>
            </a:r>
            <a:r>
              <a:rPr lang="zh-CN" altLang="en-US" dirty="0"/>
              <a:t>查询方式。检测</a:t>
            </a:r>
            <a:r>
              <a:rPr lang="en-US" altLang="zh-CN" dirty="0"/>
              <a:t>EOC</a:t>
            </a:r>
            <a:r>
              <a:rPr lang="zh-CN" altLang="en-US" dirty="0" smtClean="0"/>
              <a:t>脚是否变为高电平，如为高电平</a:t>
            </a:r>
            <a:r>
              <a:rPr lang="zh-CN" altLang="en-US" dirty="0"/>
              <a:t>则说明转换结束，然后单片机</a:t>
            </a:r>
            <a:r>
              <a:rPr lang="zh-CN" altLang="en-US" dirty="0" smtClean="0"/>
              <a:t>读入</a:t>
            </a:r>
            <a:r>
              <a:rPr lang="zh-CN" altLang="en-US" dirty="0"/>
              <a:t>转换结果。</a:t>
            </a:r>
          </a:p>
          <a:p>
            <a:pPr>
              <a:spcBef>
                <a:spcPts val="0"/>
              </a:spcBef>
            </a:pPr>
            <a:r>
              <a:rPr lang="zh-CN" altLang="en-US" dirty="0" smtClean="0"/>
              <a:t>②</a:t>
            </a:r>
            <a:r>
              <a:rPr lang="zh-CN" altLang="en-US" dirty="0"/>
              <a:t>中断方式。</a:t>
            </a:r>
            <a:r>
              <a:rPr lang="zh-CN" altLang="en-US" dirty="0" smtClean="0"/>
              <a:t>单片机启动</a:t>
            </a:r>
            <a:r>
              <a:rPr lang="en-US" altLang="zh-CN" dirty="0" smtClean="0"/>
              <a:t>ADC</a:t>
            </a:r>
            <a:r>
              <a:rPr lang="zh-CN" altLang="en-US" dirty="0" smtClean="0"/>
              <a:t>转换后，可执行其他</a:t>
            </a:r>
            <a:r>
              <a:rPr lang="zh-CN" altLang="en-US" dirty="0"/>
              <a:t>程序。</a:t>
            </a:r>
            <a:r>
              <a:rPr lang="en-US" altLang="zh-CN" dirty="0"/>
              <a:t>ADC0809</a:t>
            </a:r>
            <a:r>
              <a:rPr lang="zh-CN" altLang="en-US" dirty="0"/>
              <a:t>转换</a:t>
            </a:r>
            <a:r>
              <a:rPr lang="zh-CN" altLang="en-US" dirty="0" smtClean="0"/>
              <a:t>结束</a:t>
            </a:r>
            <a:r>
              <a:rPr lang="zh-CN" altLang="en-US" dirty="0"/>
              <a:t>后</a:t>
            </a:r>
            <a:r>
              <a:rPr lang="en-US" altLang="zh-CN" dirty="0"/>
              <a:t>EOC</a:t>
            </a:r>
            <a:r>
              <a:rPr lang="zh-CN" altLang="en-US" dirty="0" smtClean="0"/>
              <a:t>变为高电平，通过反相器向单片机发出中断请求信号。单片机响应后进入</a:t>
            </a:r>
            <a:r>
              <a:rPr lang="zh-CN" altLang="en-US" dirty="0"/>
              <a:t>中断服务程序</a:t>
            </a:r>
            <a:r>
              <a:rPr lang="zh-CN" altLang="en-US" dirty="0" smtClean="0"/>
              <a:t>，读取转换完的数值。很</a:t>
            </a:r>
            <a:r>
              <a:rPr lang="zh-CN" altLang="en-US" dirty="0"/>
              <a:t>明显，</a:t>
            </a:r>
            <a:r>
              <a:rPr lang="zh-CN" altLang="en-US" dirty="0" smtClean="0"/>
              <a:t>采用中断</a:t>
            </a:r>
            <a:r>
              <a:rPr lang="zh-CN" altLang="en-US" dirty="0"/>
              <a:t>方式效率高。</a:t>
            </a:r>
          </a:p>
        </p:txBody>
      </p:sp>
      <p:sp>
        <p:nvSpPr>
          <p:cNvPr id="4" name="页脚占位符 3"/>
          <p:cNvSpPr>
            <a:spLocks noGrp="1"/>
          </p:cNvSpPr>
          <p:nvPr>
            <p:ph type="ftr" sz="quarter" idx="10"/>
          </p:nvPr>
        </p:nvSpPr>
        <p:spPr/>
        <p:txBody>
          <a:bodyPr/>
          <a:lstStyle/>
          <a:p>
            <a:pPr>
              <a:defRPr/>
            </a:pPr>
            <a:fld id="{E6AF65A4-F53A-4555-9C1B-B901504F374E}" type="slidenum">
              <a:rPr lang="en-US" altLang="zh-CN" smtClean="0">
                <a:solidFill>
                  <a:srgbClr val="FFFF00"/>
                </a:solidFill>
              </a:rPr>
              <a:pPr>
                <a:defRPr/>
              </a:pPr>
              <a:t>61</a:t>
            </a:fld>
            <a:endParaRPr lang="en-US" altLang="zh-CN" dirty="0">
              <a:solidFill>
                <a:srgbClr val="FFFF00"/>
              </a:solidFill>
            </a:endParaRPr>
          </a:p>
        </p:txBody>
      </p:sp>
    </p:spTree>
    <p:extLst>
      <p:ext uri="{BB962C8B-B14F-4D97-AF65-F5344CB8AC3E}">
        <p14:creationId xmlns:p14="http://schemas.microsoft.com/office/powerpoint/2010/main" val="1846416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76672"/>
            <a:ext cx="8496944" cy="609600"/>
          </a:xfrm>
        </p:spPr>
        <p:txBody>
          <a:bodyPr/>
          <a:lstStyle/>
          <a:p>
            <a:r>
              <a:rPr lang="zh-CN" altLang="en-US" dirty="0" smtClean="0">
                <a:solidFill>
                  <a:srgbClr val="990000"/>
                </a:solidFill>
              </a:rPr>
              <a:t>（</a:t>
            </a:r>
            <a:r>
              <a:rPr lang="en-US" altLang="zh-CN" dirty="0" smtClean="0">
                <a:solidFill>
                  <a:srgbClr val="990000"/>
                </a:solidFill>
              </a:rPr>
              <a:t>5</a:t>
            </a:r>
            <a:r>
              <a:rPr lang="zh-CN" altLang="en-US" dirty="0" smtClean="0">
                <a:solidFill>
                  <a:srgbClr val="990000"/>
                </a:solidFill>
              </a:rPr>
              <a:t>） 单片机</a:t>
            </a:r>
            <a:r>
              <a:rPr lang="zh-CN" altLang="en-US" dirty="0">
                <a:solidFill>
                  <a:srgbClr val="990000"/>
                </a:solidFill>
              </a:rPr>
              <a:t>控制</a:t>
            </a:r>
            <a:r>
              <a:rPr lang="en-US" altLang="zh-CN" dirty="0" smtClean="0">
                <a:solidFill>
                  <a:srgbClr val="990000"/>
                </a:solidFill>
              </a:rPr>
              <a:t>ADC0809</a:t>
            </a:r>
            <a:r>
              <a:rPr lang="zh-CN" altLang="en-US" dirty="0">
                <a:solidFill>
                  <a:srgbClr val="990000"/>
                </a:solidFill>
              </a:rPr>
              <a:t>（或</a:t>
            </a:r>
            <a:r>
              <a:rPr lang="en-US" altLang="zh-CN" dirty="0">
                <a:solidFill>
                  <a:srgbClr val="990000"/>
                </a:solidFill>
              </a:rPr>
              <a:t>ADC0808</a:t>
            </a:r>
            <a:r>
              <a:rPr lang="zh-CN" altLang="en-US" dirty="0">
                <a:solidFill>
                  <a:srgbClr val="990000"/>
                </a:solidFill>
              </a:rPr>
              <a:t>）设计</a:t>
            </a:r>
            <a:r>
              <a:rPr lang="zh-CN" altLang="en-US" dirty="0" smtClean="0">
                <a:solidFill>
                  <a:srgbClr val="990000"/>
                </a:solidFill>
              </a:rPr>
              <a:t>实例</a:t>
            </a:r>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smtClean="0"/>
              <a:t>例</a:t>
            </a:r>
            <a:r>
              <a:rPr lang="en-US" altLang="zh-CN" dirty="0" smtClean="0"/>
              <a:t>4-6</a:t>
            </a:r>
            <a:r>
              <a:rPr lang="zh-CN" altLang="en-US" dirty="0" smtClean="0"/>
              <a:t>：采用查询方式控制进行</a:t>
            </a:r>
            <a:r>
              <a:rPr lang="en-US" altLang="zh-CN" dirty="0"/>
              <a:t>A/D</a:t>
            </a:r>
            <a:r>
              <a:rPr lang="zh-CN" altLang="en-US" dirty="0"/>
              <a:t>转换，</a:t>
            </a:r>
            <a:r>
              <a:rPr lang="zh-CN" altLang="en-US" dirty="0" smtClean="0"/>
              <a:t>原理电路见图</a:t>
            </a:r>
            <a:r>
              <a:rPr lang="en-US" altLang="zh-CN" dirty="0" smtClean="0"/>
              <a:t>4-23</a:t>
            </a:r>
            <a:r>
              <a:rPr lang="zh-CN" altLang="en-US" dirty="0" smtClean="0"/>
              <a:t>。</a:t>
            </a:r>
            <a:endParaRPr lang="zh-CN" altLang="en-US" dirty="0"/>
          </a:p>
        </p:txBody>
      </p:sp>
      <p:sp>
        <p:nvSpPr>
          <p:cNvPr id="4" name="页脚占位符 3"/>
          <p:cNvSpPr>
            <a:spLocks noGrp="1"/>
          </p:cNvSpPr>
          <p:nvPr>
            <p:ph type="ftr" sz="quarter" idx="10"/>
          </p:nvPr>
        </p:nvSpPr>
        <p:spPr/>
        <p:txBody>
          <a:bodyPr/>
          <a:lstStyle/>
          <a:p>
            <a:pPr>
              <a:defRPr/>
            </a:pPr>
            <a:fld id="{E6AF65A4-F53A-4555-9C1B-B901504F374E}" type="slidenum">
              <a:rPr lang="en-US" altLang="zh-CN" smtClean="0">
                <a:solidFill>
                  <a:srgbClr val="FFFF00"/>
                </a:solidFill>
              </a:rPr>
              <a:pPr>
                <a:defRPr/>
              </a:pPr>
              <a:t>62</a:t>
            </a:fld>
            <a:endParaRPr lang="en-US" altLang="zh-CN" dirty="0">
              <a:solidFill>
                <a:srgbClr val="FFFF00"/>
              </a:solidFill>
            </a:endParaRPr>
          </a:p>
        </p:txBody>
      </p:sp>
      <p:pic>
        <p:nvPicPr>
          <p:cNvPr id="4608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1484784"/>
            <a:ext cx="9036496"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254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6672"/>
            <a:ext cx="7673975" cy="609600"/>
          </a:xfrm>
        </p:spPr>
        <p:txBody>
          <a:bodyPr/>
          <a:lstStyle/>
          <a:p>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smtClean="0"/>
              <a:t>输入的</a:t>
            </a:r>
            <a:r>
              <a:rPr lang="zh-CN" altLang="en-US" dirty="0"/>
              <a:t>模拟电压可通过调节电位器</a:t>
            </a:r>
            <a:r>
              <a:rPr lang="en-US" altLang="zh-CN" dirty="0"/>
              <a:t>RV1</a:t>
            </a:r>
            <a:r>
              <a:rPr lang="zh-CN" altLang="en-US" dirty="0"/>
              <a:t>来实现，</a:t>
            </a:r>
            <a:r>
              <a:rPr lang="en-US" altLang="zh-CN" dirty="0"/>
              <a:t>ADC 0809</a:t>
            </a:r>
            <a:r>
              <a:rPr lang="zh-CN" altLang="en-US" dirty="0"/>
              <a:t>将输入的模拟电压转换成二进制数字，并通过</a:t>
            </a:r>
            <a:r>
              <a:rPr lang="en-US" altLang="zh-CN" dirty="0"/>
              <a:t>Pl</a:t>
            </a:r>
            <a:r>
              <a:rPr lang="zh-CN" altLang="en-US" dirty="0"/>
              <a:t>口的</a:t>
            </a:r>
            <a:r>
              <a:rPr lang="zh-CN" altLang="en-US" dirty="0" smtClean="0"/>
              <a:t>输出来</a:t>
            </a:r>
            <a:r>
              <a:rPr lang="zh-CN" altLang="en-US" dirty="0"/>
              <a:t>控制发光二极管的亮与灭，显示转换结果的二进制数字量。</a:t>
            </a:r>
          </a:p>
          <a:p>
            <a:r>
              <a:rPr lang="en-US" altLang="zh-CN" dirty="0"/>
              <a:t>ADC0809</a:t>
            </a:r>
            <a:r>
              <a:rPr lang="zh-CN" altLang="en-US" dirty="0"/>
              <a:t>转换一次约需</a:t>
            </a:r>
            <a:r>
              <a:rPr lang="en-US" altLang="zh-CN" dirty="0"/>
              <a:t>100ms</a:t>
            </a:r>
            <a:r>
              <a:rPr lang="zh-CN" altLang="en-US" dirty="0"/>
              <a:t>，本例使用</a:t>
            </a:r>
            <a:r>
              <a:rPr lang="en-US" altLang="zh-CN" dirty="0"/>
              <a:t>P2.3</a:t>
            </a:r>
            <a:r>
              <a:rPr lang="zh-CN" altLang="en-US" dirty="0"/>
              <a:t>来查询</a:t>
            </a:r>
            <a:r>
              <a:rPr lang="en-US" altLang="zh-CN" dirty="0"/>
              <a:t>EOC</a:t>
            </a:r>
            <a:r>
              <a:rPr lang="zh-CN" altLang="en-US" dirty="0"/>
              <a:t>脚的电平，判断</a:t>
            </a:r>
            <a:r>
              <a:rPr lang="en-US" altLang="zh-CN" dirty="0"/>
              <a:t>A/D</a:t>
            </a:r>
            <a:r>
              <a:rPr lang="zh-CN" altLang="en-US" dirty="0"/>
              <a:t>转换是否结束。如果</a:t>
            </a:r>
            <a:r>
              <a:rPr lang="en-US" altLang="zh-CN" dirty="0"/>
              <a:t>EOC</a:t>
            </a:r>
            <a:r>
              <a:rPr lang="zh-CN" altLang="en-US" dirty="0"/>
              <a:t>脚为高电平，说明</a:t>
            </a:r>
            <a:r>
              <a:rPr lang="en-US" altLang="zh-CN" dirty="0"/>
              <a:t>A/D</a:t>
            </a:r>
            <a:r>
              <a:rPr lang="zh-CN" altLang="en-US" dirty="0"/>
              <a:t>转换结束，单片机从</a:t>
            </a:r>
            <a:r>
              <a:rPr lang="en-US" altLang="zh-CN" dirty="0"/>
              <a:t>P1</a:t>
            </a:r>
            <a:r>
              <a:rPr lang="zh-CN" altLang="en-US" dirty="0"/>
              <a:t>口读入转换二进制的结果，然后把结果从</a:t>
            </a:r>
            <a:r>
              <a:rPr lang="en-US" altLang="zh-CN" dirty="0"/>
              <a:t>P0</a:t>
            </a:r>
            <a:r>
              <a:rPr lang="zh-CN" altLang="en-US" dirty="0"/>
              <a:t>口输出给</a:t>
            </a:r>
            <a:r>
              <a:rPr lang="en-US" altLang="zh-CN" dirty="0"/>
              <a:t>8</a:t>
            </a:r>
            <a:r>
              <a:rPr lang="zh-CN" altLang="en-US" dirty="0"/>
              <a:t>个发光二扳管，发光二极管被点亮的位，对应转换结果</a:t>
            </a:r>
            <a:r>
              <a:rPr lang="en-US" altLang="zh-CN" dirty="0"/>
              <a:t>0</a:t>
            </a:r>
            <a:r>
              <a:rPr lang="zh-CN" altLang="en-US" dirty="0"/>
              <a:t>。</a:t>
            </a:r>
          </a:p>
          <a:p>
            <a:r>
              <a:rPr lang="zh-CN" altLang="en-US" dirty="0"/>
              <a:t>如果采中断方式读取转换结果，可将</a:t>
            </a:r>
            <a:r>
              <a:rPr lang="en-US" altLang="zh-CN" dirty="0"/>
              <a:t>EOC</a:t>
            </a:r>
            <a:r>
              <a:rPr lang="zh-CN" altLang="en-US" dirty="0"/>
              <a:t>引脚与</a:t>
            </a:r>
            <a:r>
              <a:rPr lang="en-US" altLang="zh-CN" dirty="0"/>
              <a:t>P2.3</a:t>
            </a:r>
            <a:r>
              <a:rPr lang="zh-CN" altLang="en-US" dirty="0"/>
              <a:t>引脚断开，接反相器（例如</a:t>
            </a:r>
            <a:r>
              <a:rPr lang="en-US" altLang="zh-CN" dirty="0"/>
              <a:t>74LS04</a:t>
            </a:r>
            <a:r>
              <a:rPr lang="zh-CN" altLang="en-US" dirty="0"/>
              <a:t>）的输入，反相器的输出接单片机的外部中断请求输入端（</a:t>
            </a:r>
            <a:r>
              <a:rPr lang="en-US" altLang="zh-CN" dirty="0"/>
              <a:t>INTO</a:t>
            </a:r>
            <a:r>
              <a:rPr lang="zh-CN" altLang="en-US" dirty="0"/>
              <a:t>或</a:t>
            </a:r>
            <a:r>
              <a:rPr lang="en-US" altLang="zh-CN" dirty="0"/>
              <a:t>INTI</a:t>
            </a:r>
            <a:r>
              <a:rPr lang="zh-CN" altLang="en-US" dirty="0"/>
              <a:t>脚），从而在转换结束时，向单片机发出中断请求信号。</a:t>
            </a:r>
          </a:p>
          <a:p>
            <a:r>
              <a:rPr lang="zh-CN" altLang="en-US" dirty="0"/>
              <a:t>读着可将自行编写采用中断方式来读取</a:t>
            </a:r>
            <a:r>
              <a:rPr lang="en-US" altLang="zh-CN" dirty="0"/>
              <a:t>A/D</a:t>
            </a:r>
            <a:r>
              <a:rPr lang="zh-CN" altLang="en-US" dirty="0"/>
              <a:t>转换结果。</a:t>
            </a:r>
          </a:p>
          <a:p>
            <a:endParaRPr lang="zh-CN" altLang="en-US" dirty="0"/>
          </a:p>
        </p:txBody>
      </p:sp>
      <p:sp>
        <p:nvSpPr>
          <p:cNvPr id="4" name="页脚占位符 3"/>
          <p:cNvSpPr>
            <a:spLocks noGrp="1"/>
          </p:cNvSpPr>
          <p:nvPr>
            <p:ph type="ftr" sz="quarter" idx="10"/>
          </p:nvPr>
        </p:nvSpPr>
        <p:spPr/>
        <p:txBody>
          <a:bodyPr/>
          <a:lstStyle/>
          <a:p>
            <a:pPr>
              <a:defRPr/>
            </a:pPr>
            <a:fld id="{E6AF65A4-F53A-4555-9C1B-B901504F374E}" type="slidenum">
              <a:rPr lang="en-US" altLang="zh-CN" smtClean="0">
                <a:solidFill>
                  <a:srgbClr val="FFFF00"/>
                </a:solidFill>
              </a:rPr>
              <a:pPr>
                <a:defRPr/>
              </a:pPr>
              <a:t>63</a:t>
            </a:fld>
            <a:endParaRPr lang="en-US" altLang="zh-CN" dirty="0">
              <a:solidFill>
                <a:srgbClr val="FFFF00"/>
              </a:solidFill>
            </a:endParaRPr>
          </a:p>
        </p:txBody>
      </p:sp>
    </p:spTree>
    <p:extLst>
      <p:ext uri="{BB962C8B-B14F-4D97-AF65-F5344CB8AC3E}">
        <p14:creationId xmlns:p14="http://schemas.microsoft.com/office/powerpoint/2010/main" val="2266795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6672"/>
            <a:ext cx="7673975" cy="609600"/>
          </a:xfrm>
        </p:spPr>
        <p:txBody>
          <a:bodyPr/>
          <a:lstStyle/>
          <a:p>
            <a:r>
              <a:rPr lang="zh-CN" altLang="en-US" dirty="0" smtClean="0">
                <a:solidFill>
                  <a:schemeClr val="tx1"/>
                </a:solidFill>
              </a:rPr>
              <a:t>采用查询方式读取结果参考</a:t>
            </a:r>
            <a:r>
              <a:rPr lang="zh-CN" altLang="en-US" dirty="0">
                <a:solidFill>
                  <a:schemeClr val="tx1"/>
                </a:solidFill>
              </a:rPr>
              <a:t>程序</a:t>
            </a:r>
            <a:r>
              <a:rPr lang="zh-CN" altLang="en-US" dirty="0" smtClean="0">
                <a:solidFill>
                  <a:schemeClr val="tx1"/>
                </a:solidFill>
              </a:rPr>
              <a:t>如下：</a:t>
            </a:r>
            <a:endParaRPr lang="zh-CN" altLang="en-US" dirty="0">
              <a:solidFill>
                <a:schemeClr val="tx1"/>
              </a:solidFill>
            </a:endParaRPr>
          </a:p>
        </p:txBody>
      </p:sp>
      <p:sp>
        <p:nvSpPr>
          <p:cNvPr id="4" name="页脚占位符 3"/>
          <p:cNvSpPr>
            <a:spLocks noGrp="1"/>
          </p:cNvSpPr>
          <p:nvPr>
            <p:ph type="ftr" sz="quarter" idx="10"/>
          </p:nvPr>
        </p:nvSpPr>
        <p:spPr/>
        <p:txBody>
          <a:bodyPr/>
          <a:lstStyle/>
          <a:p>
            <a:pPr>
              <a:defRPr/>
            </a:pPr>
            <a:fld id="{E6AF65A4-F53A-4555-9C1B-B901504F374E}" type="slidenum">
              <a:rPr lang="en-US" altLang="zh-CN" smtClean="0">
                <a:solidFill>
                  <a:srgbClr val="FFFF00"/>
                </a:solidFill>
              </a:rPr>
              <a:pPr>
                <a:defRPr/>
              </a:pPr>
              <a:t>64</a:t>
            </a:fld>
            <a:endParaRPr lang="en-US" altLang="zh-CN" dirty="0">
              <a:solidFill>
                <a:srgbClr val="FFFF00"/>
              </a:solidFill>
            </a:endParaRPr>
          </a:p>
        </p:txBody>
      </p:sp>
      <p:pic>
        <p:nvPicPr>
          <p:cNvPr id="47107" name="Picture 3"/>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9552" y="1124744"/>
            <a:ext cx="748883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404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6672"/>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E6AF65A4-F53A-4555-9C1B-B901504F374E}" type="slidenum">
              <a:rPr lang="en-US" altLang="zh-CN" smtClean="0">
                <a:solidFill>
                  <a:srgbClr val="FFFF00"/>
                </a:solidFill>
              </a:rPr>
              <a:pPr>
                <a:defRPr/>
              </a:pPr>
              <a:t>65</a:t>
            </a:fld>
            <a:endParaRPr lang="en-US" altLang="zh-CN" dirty="0">
              <a:solidFill>
                <a:srgbClr val="FFFF00"/>
              </a:solidFill>
            </a:endParaRPr>
          </a:p>
        </p:txBody>
      </p:sp>
      <p:pic>
        <p:nvPicPr>
          <p:cNvPr id="48130"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7544" y="1196752"/>
            <a:ext cx="770485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281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95" name="Rectangle 19"/>
          <p:cNvSpPr>
            <a:spLocks noGrp="1" noChangeArrowheads="1"/>
          </p:cNvSpPr>
          <p:nvPr>
            <p:ph type="title"/>
          </p:nvPr>
        </p:nvSpPr>
        <p:spPr/>
        <p:txBody>
          <a:bodyPr/>
          <a:lstStyle/>
          <a:p>
            <a:pPr eaLnBrk="1" hangingPunct="1">
              <a:defRPr/>
            </a:pPr>
            <a:r>
              <a:rPr lang="en-US" altLang="zh-CN" sz="3600" b="1" dirty="0">
                <a:solidFill>
                  <a:srgbClr val="CC0000"/>
                </a:solidFill>
                <a:effectLst>
                  <a:outerShdw blurRad="38100" dist="38100" dir="2700000" algn="tl">
                    <a:srgbClr val="C0C0C0"/>
                  </a:outerShdw>
                </a:effectLst>
              </a:rPr>
              <a:t>4</a:t>
            </a:r>
            <a:r>
              <a:rPr lang="en-US" altLang="zh-CN" sz="3600" b="1" dirty="0" smtClean="0">
                <a:solidFill>
                  <a:srgbClr val="CC0000"/>
                </a:solidFill>
                <a:effectLst>
                  <a:outerShdw blurRad="38100" dist="38100" dir="2700000" algn="tl">
                    <a:srgbClr val="C0C0C0"/>
                  </a:outerShdw>
                </a:effectLst>
              </a:rPr>
              <a:t>.5  DAC</a:t>
            </a:r>
            <a:r>
              <a:rPr lang="zh-CN" altLang="en-US" sz="3600" b="1" dirty="0" smtClean="0">
                <a:solidFill>
                  <a:srgbClr val="CC0000"/>
                </a:solidFill>
                <a:effectLst>
                  <a:outerShdw blurRad="38100" dist="38100" dir="2700000" algn="tl">
                    <a:srgbClr val="C0C0C0"/>
                  </a:outerShdw>
                </a:effectLst>
              </a:rPr>
              <a:t>接口电路设计</a:t>
            </a:r>
          </a:p>
        </p:txBody>
      </p:sp>
      <p:sp>
        <p:nvSpPr>
          <p:cNvPr id="2" name="内容占位符 1"/>
          <p:cNvSpPr>
            <a:spLocks noGrp="1"/>
          </p:cNvSpPr>
          <p:nvPr>
            <p:ph idx="1"/>
          </p:nvPr>
        </p:nvSpPr>
        <p:spPr>
          <a:xfrm>
            <a:off x="323528" y="1052802"/>
            <a:ext cx="8712844" cy="5084430"/>
          </a:xfrm>
        </p:spPr>
        <p:txBody>
          <a:bodyPr/>
          <a:lstStyle/>
          <a:p>
            <a:pPr lvl="0" indent="0">
              <a:spcBef>
                <a:spcPct val="0"/>
              </a:spcBef>
              <a:defRPr/>
            </a:pPr>
            <a:r>
              <a:rPr lang="en-US" altLang="zh-CN" sz="2800" kern="1200" dirty="0">
                <a:solidFill>
                  <a:srgbClr val="9900FF"/>
                </a:solidFill>
                <a:latin typeface="宋体"/>
              </a:rPr>
              <a:t> </a:t>
            </a:r>
            <a:r>
              <a:rPr lang="en-US" altLang="zh-CN" sz="2800" kern="1200" dirty="0" smtClean="0">
                <a:solidFill>
                  <a:srgbClr val="9900FF"/>
                </a:solidFill>
                <a:latin typeface="宋体"/>
              </a:rPr>
              <a:t>   1</a:t>
            </a:r>
            <a:r>
              <a:rPr lang="en-US" altLang="zh-CN" sz="2800" kern="1200" dirty="0">
                <a:solidFill>
                  <a:srgbClr val="9900FF"/>
                </a:solidFill>
                <a:latin typeface="宋体"/>
              </a:rPr>
              <a:t>. </a:t>
            </a:r>
            <a:r>
              <a:rPr lang="zh-CN" altLang="en-US" sz="2800" kern="1200" dirty="0">
                <a:solidFill>
                  <a:srgbClr val="9900FF"/>
                </a:solidFill>
                <a:latin typeface="宋体"/>
              </a:rPr>
              <a:t>概述</a:t>
            </a:r>
          </a:p>
          <a:p>
            <a:pPr lvl="0">
              <a:spcBef>
                <a:spcPts val="600"/>
              </a:spcBef>
              <a:defRPr/>
            </a:pPr>
            <a:r>
              <a:rPr lang="zh-CN" altLang="en-US" kern="1200" dirty="0" smtClean="0">
                <a:solidFill>
                  <a:srgbClr val="000000"/>
                </a:solidFill>
                <a:latin typeface="宋体"/>
              </a:rPr>
              <a:t>数模转换器</a:t>
            </a:r>
            <a:r>
              <a:rPr lang="en-US" altLang="zh-CN" kern="1200" dirty="0">
                <a:solidFill>
                  <a:srgbClr val="000000"/>
                </a:solidFill>
                <a:latin typeface="宋体"/>
              </a:rPr>
              <a:t>DAC</a:t>
            </a:r>
            <a:r>
              <a:rPr lang="zh-CN" altLang="en-US" kern="1200" dirty="0">
                <a:solidFill>
                  <a:srgbClr val="000000"/>
                </a:solidFill>
                <a:latin typeface="宋体"/>
              </a:rPr>
              <a:t>芯片种类繁多，分类如下：</a:t>
            </a:r>
            <a:endParaRPr lang="en-US" altLang="zh-CN" kern="1200" dirty="0">
              <a:solidFill>
                <a:srgbClr val="000000"/>
              </a:solidFill>
              <a:latin typeface="宋体"/>
            </a:endParaRPr>
          </a:p>
          <a:p>
            <a:pPr lvl="0">
              <a:spcBef>
                <a:spcPts val="600"/>
              </a:spcBef>
              <a:buFontTx/>
              <a:buAutoNum type="circleNumDbPlain"/>
              <a:defRPr/>
            </a:pPr>
            <a:r>
              <a:rPr lang="zh-CN" altLang="en-US" kern="1200" dirty="0">
                <a:solidFill>
                  <a:srgbClr val="000000"/>
                </a:solidFill>
                <a:latin typeface="宋体"/>
              </a:rPr>
              <a:t>从数码位数上看，有</a:t>
            </a:r>
            <a:r>
              <a:rPr lang="en-US" altLang="zh-CN" kern="1200" dirty="0">
                <a:solidFill>
                  <a:srgbClr val="000000"/>
                </a:solidFill>
                <a:latin typeface="宋体"/>
              </a:rPr>
              <a:t>8</a:t>
            </a:r>
            <a:r>
              <a:rPr lang="zh-CN" altLang="en-US" kern="1200" dirty="0">
                <a:solidFill>
                  <a:srgbClr val="000000"/>
                </a:solidFill>
                <a:latin typeface="宋体"/>
              </a:rPr>
              <a:t>位、</a:t>
            </a:r>
            <a:r>
              <a:rPr lang="en-US" altLang="zh-CN" kern="1200" dirty="0">
                <a:solidFill>
                  <a:srgbClr val="000000"/>
                </a:solidFill>
                <a:latin typeface="宋体"/>
              </a:rPr>
              <a:t>10</a:t>
            </a:r>
            <a:r>
              <a:rPr lang="zh-CN" altLang="en-US" kern="1200" dirty="0">
                <a:solidFill>
                  <a:srgbClr val="000000"/>
                </a:solidFill>
                <a:latin typeface="宋体"/>
              </a:rPr>
              <a:t>位、</a:t>
            </a:r>
            <a:r>
              <a:rPr lang="en-US" altLang="zh-CN" kern="1200" dirty="0">
                <a:solidFill>
                  <a:srgbClr val="000000"/>
                </a:solidFill>
                <a:latin typeface="宋体"/>
              </a:rPr>
              <a:t>12</a:t>
            </a:r>
            <a:r>
              <a:rPr lang="zh-CN" altLang="en-US" kern="1200" dirty="0">
                <a:solidFill>
                  <a:srgbClr val="000000"/>
                </a:solidFill>
                <a:latin typeface="宋体"/>
              </a:rPr>
              <a:t>位、</a:t>
            </a:r>
            <a:r>
              <a:rPr lang="en-US" altLang="zh-CN" kern="1200" dirty="0">
                <a:solidFill>
                  <a:srgbClr val="000000"/>
                </a:solidFill>
                <a:latin typeface="宋体"/>
              </a:rPr>
              <a:t>16</a:t>
            </a:r>
            <a:r>
              <a:rPr lang="zh-CN" altLang="en-US" kern="1200" dirty="0">
                <a:solidFill>
                  <a:srgbClr val="000000"/>
                </a:solidFill>
                <a:latin typeface="宋体"/>
              </a:rPr>
              <a:t>位。</a:t>
            </a:r>
          </a:p>
          <a:p>
            <a:pPr lvl="0">
              <a:spcBef>
                <a:spcPts val="600"/>
              </a:spcBef>
              <a:buFontTx/>
              <a:buAutoNum type="circleNumDbPlain"/>
              <a:defRPr/>
            </a:pPr>
            <a:r>
              <a:rPr lang="zh-CN" altLang="en-US" kern="1200" dirty="0">
                <a:solidFill>
                  <a:srgbClr val="000000"/>
                </a:solidFill>
                <a:latin typeface="宋体"/>
              </a:rPr>
              <a:t>在输出形式上，有：电压输出型和电流输出型。</a:t>
            </a:r>
          </a:p>
          <a:p>
            <a:pPr lvl="0">
              <a:spcBef>
                <a:spcPts val="600"/>
              </a:spcBef>
              <a:buFontTx/>
              <a:buAutoNum type="circleNumDbPlain"/>
              <a:defRPr/>
            </a:pPr>
            <a:r>
              <a:rPr lang="zh-CN" altLang="en-US" kern="1200" dirty="0">
                <a:solidFill>
                  <a:srgbClr val="000000"/>
                </a:solidFill>
                <a:latin typeface="宋体"/>
              </a:rPr>
              <a:t>按输入是否含有锁存器分为：内部无锁存器和内部有锁存器形式。</a:t>
            </a:r>
          </a:p>
          <a:p>
            <a:pPr lvl="0">
              <a:spcBef>
                <a:spcPts val="600"/>
              </a:spcBef>
              <a:buFontTx/>
              <a:buAutoNum type="circleNumDbPlain"/>
              <a:defRPr/>
            </a:pPr>
            <a:r>
              <a:rPr lang="zh-CN" altLang="en-US" kern="1200" dirty="0">
                <a:solidFill>
                  <a:srgbClr val="000000"/>
                </a:solidFill>
                <a:latin typeface="宋体"/>
              </a:rPr>
              <a:t>按数字量的输入形式分为：并行总线</a:t>
            </a:r>
            <a:r>
              <a:rPr lang="en-US" altLang="zh-CN" kern="1200" dirty="0">
                <a:solidFill>
                  <a:srgbClr val="000000"/>
                </a:solidFill>
                <a:latin typeface="宋体"/>
              </a:rPr>
              <a:t>D/A</a:t>
            </a:r>
            <a:r>
              <a:rPr lang="zh-CN" altLang="en-US" kern="1200" dirty="0">
                <a:solidFill>
                  <a:srgbClr val="000000"/>
                </a:solidFill>
                <a:latin typeface="宋体"/>
              </a:rPr>
              <a:t>转换器和串行总线</a:t>
            </a:r>
            <a:r>
              <a:rPr lang="en-US" altLang="zh-CN" kern="1200" dirty="0">
                <a:solidFill>
                  <a:srgbClr val="000000"/>
                </a:solidFill>
                <a:latin typeface="宋体"/>
              </a:rPr>
              <a:t>D/A</a:t>
            </a:r>
            <a:r>
              <a:rPr lang="zh-CN" altLang="en-US" kern="1200" dirty="0">
                <a:solidFill>
                  <a:srgbClr val="000000"/>
                </a:solidFill>
                <a:latin typeface="宋体"/>
              </a:rPr>
              <a:t>转换器。</a:t>
            </a:r>
          </a:p>
          <a:p>
            <a:pPr lvl="0">
              <a:spcBef>
                <a:spcPts val="600"/>
              </a:spcBef>
              <a:buFontTx/>
              <a:buAutoNum type="circleNumDbPlain"/>
              <a:defRPr/>
            </a:pPr>
            <a:r>
              <a:rPr lang="zh-CN" altLang="en-US" kern="1200" dirty="0">
                <a:solidFill>
                  <a:srgbClr val="000000"/>
                </a:solidFill>
                <a:latin typeface="宋体"/>
              </a:rPr>
              <a:t>按转换时间分为：超高速</a:t>
            </a:r>
            <a:r>
              <a:rPr lang="en-US" altLang="zh-CN" kern="1200" dirty="0">
                <a:solidFill>
                  <a:srgbClr val="000000"/>
                </a:solidFill>
                <a:latin typeface="宋体"/>
              </a:rPr>
              <a:t>DAC</a:t>
            </a:r>
            <a:r>
              <a:rPr lang="zh-CN" altLang="en-US" kern="1200" dirty="0">
                <a:solidFill>
                  <a:srgbClr val="000000"/>
                </a:solidFill>
                <a:latin typeface="宋体"/>
              </a:rPr>
              <a:t>（转换时间＜</a:t>
            </a:r>
            <a:r>
              <a:rPr lang="en-US" altLang="zh-CN" kern="1200" dirty="0">
                <a:solidFill>
                  <a:srgbClr val="000000"/>
                </a:solidFill>
                <a:latin typeface="宋体"/>
              </a:rPr>
              <a:t>100ns</a:t>
            </a:r>
            <a:r>
              <a:rPr lang="zh-CN" altLang="en-US" kern="1200" dirty="0">
                <a:solidFill>
                  <a:srgbClr val="000000"/>
                </a:solidFill>
                <a:latin typeface="宋体"/>
              </a:rPr>
              <a:t>）、高速</a:t>
            </a:r>
            <a:r>
              <a:rPr lang="en-US" altLang="zh-CN" kern="1200" dirty="0">
                <a:solidFill>
                  <a:srgbClr val="000000"/>
                </a:solidFill>
                <a:latin typeface="宋体"/>
              </a:rPr>
              <a:t>DAC</a:t>
            </a:r>
            <a:r>
              <a:rPr lang="zh-CN" altLang="en-US" kern="1200" dirty="0">
                <a:solidFill>
                  <a:srgbClr val="000000"/>
                </a:solidFill>
                <a:latin typeface="宋体"/>
              </a:rPr>
              <a:t>（介于</a:t>
            </a:r>
            <a:r>
              <a:rPr lang="en-US" altLang="zh-CN" kern="1200" dirty="0">
                <a:solidFill>
                  <a:srgbClr val="000000"/>
                </a:solidFill>
                <a:latin typeface="宋体"/>
              </a:rPr>
              <a:t>100ns</a:t>
            </a:r>
            <a:r>
              <a:rPr lang="zh-CN" altLang="en-US" kern="1200" dirty="0">
                <a:solidFill>
                  <a:srgbClr val="000000"/>
                </a:solidFill>
                <a:latin typeface="宋体"/>
              </a:rPr>
              <a:t>～</a:t>
            </a:r>
            <a:r>
              <a:rPr lang="en-US" altLang="zh-CN" kern="1200" dirty="0">
                <a:solidFill>
                  <a:srgbClr val="000000"/>
                </a:solidFill>
                <a:latin typeface="宋体"/>
              </a:rPr>
              <a:t>10μs</a:t>
            </a:r>
            <a:r>
              <a:rPr lang="zh-CN" altLang="en-US" kern="1200" dirty="0">
                <a:solidFill>
                  <a:srgbClr val="000000"/>
                </a:solidFill>
                <a:latin typeface="宋体"/>
              </a:rPr>
              <a:t>之间）、中速</a:t>
            </a:r>
            <a:r>
              <a:rPr lang="en-US" altLang="zh-CN" kern="1200" dirty="0">
                <a:solidFill>
                  <a:srgbClr val="000000"/>
                </a:solidFill>
                <a:latin typeface="宋体"/>
              </a:rPr>
              <a:t>DAC</a:t>
            </a:r>
            <a:r>
              <a:rPr lang="zh-CN" altLang="en-US" kern="1200" dirty="0">
                <a:solidFill>
                  <a:srgbClr val="000000"/>
                </a:solidFill>
                <a:latin typeface="宋体"/>
              </a:rPr>
              <a:t>（介于</a:t>
            </a:r>
            <a:r>
              <a:rPr lang="en-US" altLang="zh-CN" kern="1200" dirty="0">
                <a:solidFill>
                  <a:srgbClr val="000000"/>
                </a:solidFill>
                <a:latin typeface="宋体"/>
              </a:rPr>
              <a:t>10μs</a:t>
            </a:r>
            <a:r>
              <a:rPr lang="zh-CN" altLang="en-US" kern="1200" dirty="0">
                <a:solidFill>
                  <a:srgbClr val="000000"/>
                </a:solidFill>
                <a:latin typeface="宋体"/>
              </a:rPr>
              <a:t>～</a:t>
            </a:r>
            <a:r>
              <a:rPr lang="en-US" altLang="zh-CN" kern="1200" dirty="0">
                <a:solidFill>
                  <a:srgbClr val="000000"/>
                </a:solidFill>
                <a:latin typeface="宋体"/>
              </a:rPr>
              <a:t>100μs</a:t>
            </a:r>
            <a:r>
              <a:rPr lang="zh-CN" altLang="en-US" kern="1200" dirty="0">
                <a:solidFill>
                  <a:srgbClr val="000000"/>
                </a:solidFill>
                <a:latin typeface="宋体"/>
              </a:rPr>
              <a:t>之间）、低速</a:t>
            </a:r>
            <a:r>
              <a:rPr lang="en-US" altLang="zh-CN" kern="1200" dirty="0">
                <a:solidFill>
                  <a:srgbClr val="000000"/>
                </a:solidFill>
                <a:latin typeface="宋体"/>
              </a:rPr>
              <a:t>DAC</a:t>
            </a:r>
            <a:r>
              <a:rPr lang="zh-CN" altLang="en-US" kern="1200" dirty="0">
                <a:solidFill>
                  <a:srgbClr val="000000"/>
                </a:solidFill>
                <a:latin typeface="宋体"/>
              </a:rPr>
              <a:t>（＞</a:t>
            </a:r>
            <a:r>
              <a:rPr lang="en-US" altLang="zh-CN" kern="1200" dirty="0">
                <a:solidFill>
                  <a:srgbClr val="000000"/>
                </a:solidFill>
                <a:latin typeface="宋体"/>
              </a:rPr>
              <a:t>100μs</a:t>
            </a:r>
            <a:r>
              <a:rPr lang="zh-CN" altLang="en-US" kern="1200" dirty="0">
                <a:solidFill>
                  <a:srgbClr val="000000"/>
                </a:solidFill>
                <a:latin typeface="宋体"/>
              </a:rPr>
              <a:t>）等。</a:t>
            </a:r>
          </a:p>
          <a:p>
            <a:pPr lvl="0">
              <a:spcBef>
                <a:spcPts val="600"/>
              </a:spcBef>
              <a:defRPr/>
            </a:pPr>
            <a:r>
              <a:rPr lang="zh-CN" altLang="en-US" kern="1200" dirty="0" smtClean="0">
                <a:solidFill>
                  <a:srgbClr val="000000"/>
                </a:solidFill>
                <a:latin typeface="宋体"/>
              </a:rPr>
              <a:t>不同</a:t>
            </a:r>
            <a:r>
              <a:rPr lang="zh-CN" altLang="en-US" kern="1200" dirty="0">
                <a:solidFill>
                  <a:srgbClr val="000000"/>
                </a:solidFill>
                <a:latin typeface="宋体"/>
              </a:rPr>
              <a:t>形式的</a:t>
            </a:r>
            <a:r>
              <a:rPr lang="en-US" altLang="zh-CN" kern="1200" dirty="0">
                <a:solidFill>
                  <a:srgbClr val="000000"/>
                </a:solidFill>
                <a:latin typeface="宋体"/>
              </a:rPr>
              <a:t>DAC</a:t>
            </a:r>
            <a:r>
              <a:rPr lang="zh-CN" altLang="en-US" kern="1200" dirty="0" smtClean="0">
                <a:solidFill>
                  <a:srgbClr val="000000"/>
                </a:solidFill>
                <a:latin typeface="宋体"/>
              </a:rPr>
              <a:t>与单片机接口</a:t>
            </a:r>
            <a:r>
              <a:rPr lang="zh-CN" altLang="en-US" kern="1200" dirty="0">
                <a:solidFill>
                  <a:srgbClr val="000000"/>
                </a:solidFill>
                <a:latin typeface="宋体"/>
              </a:rPr>
              <a:t>有所不同。</a:t>
            </a:r>
            <a:endParaRPr lang="zh-CN" altLang="en-US" dirty="0"/>
          </a:p>
        </p:txBody>
      </p:sp>
      <p:sp>
        <p:nvSpPr>
          <p:cNvPr id="81922" name="灯片编号占位符 17"/>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E4B2B42A-0021-40E5-9458-84A5B8EDBC2F}" type="slidenum">
              <a:rPr lang="en-US" altLang="ko-KR" sz="1000">
                <a:solidFill>
                  <a:srgbClr val="000000"/>
                </a:solidFill>
                <a:latin typeface="Franklin Gothic Book" pitchFamily="34" charset="0"/>
                <a:ea typeface="黑体" pitchFamily="49" charset="-122"/>
              </a:rPr>
              <a:pPr>
                <a:spcBef>
                  <a:spcPct val="0"/>
                </a:spcBef>
                <a:buClrTx/>
                <a:buFontTx/>
                <a:buNone/>
              </a:pPr>
              <a:t>66</a:t>
            </a:fld>
            <a:endParaRPr lang="en-US" altLang="ko-KR" sz="1000" dirty="0">
              <a:solidFill>
                <a:srgbClr val="000000"/>
              </a:solidFill>
              <a:latin typeface="Franklin Gothic Book" pitchFamily="34" charset="0"/>
              <a:ea typeface="黑体" pitchFamily="49" charset="-122"/>
            </a:endParaRPr>
          </a:p>
        </p:txBody>
      </p:sp>
      <p:sp>
        <p:nvSpPr>
          <p:cNvPr id="922626" name="Text Box 2"/>
          <p:cNvSpPr txBox="1">
            <a:spLocks noChangeArrowheads="1"/>
          </p:cNvSpPr>
          <p:nvPr/>
        </p:nvSpPr>
        <p:spPr bwMode="auto">
          <a:xfrm>
            <a:off x="611188" y="898525"/>
            <a:ext cx="6962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a:spcBef>
                <a:spcPct val="50000"/>
              </a:spcBef>
              <a:buClrTx/>
              <a:buFontTx/>
              <a:buNone/>
            </a:pPr>
            <a:endParaRPr lang="zh-CN" altLang="en-US" sz="2800" b="1">
              <a:solidFill>
                <a:srgbClr val="FFFF00"/>
              </a:solidFill>
              <a:latin typeface="Times New Roman" pitchFamily="18" charset="0"/>
              <a:ea typeface="楷体_GB2312" charset="-122"/>
            </a:endParaRPr>
          </a:p>
        </p:txBody>
      </p:sp>
      <p:pic>
        <p:nvPicPr>
          <p:cNvPr id="819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6A224289-EA75-4CB3-9AB5-66AE6FCAAB28}" type="slidenum">
              <a:rPr lang="en-US" altLang="zh-CN" smtClean="0"/>
              <a:t>66</a:t>
            </a:fld>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922626"/>
                                        </p:tgtEl>
                                        <p:attrNameLst>
                                          <p:attrName>style.visibility</p:attrName>
                                        </p:attrNameLst>
                                      </p:cBhvr>
                                      <p:to>
                                        <p:strVal val="visible"/>
                                      </p:to>
                                    </p:set>
                                    <p:anim calcmode="lin" valueType="num">
                                      <p:cBhvr additive="base">
                                        <p:cTn id="7" dur="500" fill="hold"/>
                                        <p:tgtEl>
                                          <p:spTgt spid="922626"/>
                                        </p:tgtEl>
                                        <p:attrNameLst>
                                          <p:attrName>ppt_x</p:attrName>
                                        </p:attrNameLst>
                                      </p:cBhvr>
                                      <p:tavLst>
                                        <p:tav tm="0">
                                          <p:val>
                                            <p:strVal val="0-#ppt_w/2"/>
                                          </p:val>
                                        </p:tav>
                                        <p:tav tm="100000">
                                          <p:val>
                                            <p:strVal val="#ppt_x"/>
                                          </p:val>
                                        </p:tav>
                                      </p:tavLst>
                                    </p:anim>
                                    <p:anim calcmode="lin" valueType="num">
                                      <p:cBhvr additive="base">
                                        <p:cTn id="8" dur="500" fill="hold"/>
                                        <p:tgtEl>
                                          <p:spTgt spid="9226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41" name="Rectangle 17"/>
          <p:cNvSpPr>
            <a:spLocks noGrp="1" noChangeArrowheads="1"/>
          </p:cNvSpPr>
          <p:nvPr>
            <p:ph type="title"/>
          </p:nvPr>
        </p:nvSpPr>
        <p:spPr>
          <a:xfrm>
            <a:off x="683568" y="476672"/>
            <a:ext cx="7673975" cy="609600"/>
          </a:xfrm>
        </p:spPr>
        <p:txBody>
          <a:bodyPr/>
          <a:lstStyle/>
          <a:p>
            <a:pPr eaLnBrk="1" hangingPunct="1">
              <a:defRPr/>
            </a:pPr>
            <a:r>
              <a:rPr lang="en-US" altLang="zh-CN" b="1" dirty="0" smtClean="0">
                <a:solidFill>
                  <a:srgbClr val="9900FF"/>
                </a:solidFill>
                <a:effectLst>
                  <a:outerShdw blurRad="38100" dist="38100" dir="2700000" algn="tl">
                    <a:srgbClr val="C0C0C0"/>
                  </a:outerShdw>
                </a:effectLst>
              </a:rPr>
              <a:t>2.  </a:t>
            </a:r>
            <a:r>
              <a:rPr lang="zh-CN" altLang="en-US" b="1" dirty="0" smtClean="0">
                <a:solidFill>
                  <a:srgbClr val="9900FF"/>
                </a:solidFill>
                <a:effectLst>
                  <a:outerShdw blurRad="38100" dist="38100" dir="2700000" algn="tl">
                    <a:srgbClr val="C0C0C0"/>
                  </a:outerShdw>
                </a:effectLst>
              </a:rPr>
              <a:t>八位并行</a:t>
            </a:r>
            <a:r>
              <a:rPr lang="en-US" altLang="zh-CN" b="1" dirty="0" smtClean="0">
                <a:solidFill>
                  <a:srgbClr val="9900FF"/>
                </a:solidFill>
                <a:effectLst>
                  <a:outerShdw blurRad="38100" dist="38100" dir="2700000" algn="tl">
                    <a:srgbClr val="C0C0C0"/>
                  </a:outerShdw>
                </a:effectLst>
              </a:rPr>
              <a:t>DAC</a:t>
            </a:r>
            <a:r>
              <a:rPr lang="zh-CN" altLang="en-US" b="1" dirty="0" smtClean="0">
                <a:solidFill>
                  <a:srgbClr val="9900FF"/>
                </a:solidFill>
                <a:effectLst>
                  <a:outerShdw blurRad="38100" dist="38100" dir="2700000" algn="tl">
                    <a:srgbClr val="C0C0C0"/>
                  </a:outerShdw>
                </a:effectLst>
              </a:rPr>
              <a:t>与单片机接口</a:t>
            </a:r>
          </a:p>
        </p:txBody>
      </p:sp>
      <p:sp>
        <p:nvSpPr>
          <p:cNvPr id="2" name="内容占位符 1"/>
          <p:cNvSpPr>
            <a:spLocks noGrp="1"/>
          </p:cNvSpPr>
          <p:nvPr>
            <p:ph idx="1"/>
          </p:nvPr>
        </p:nvSpPr>
        <p:spPr>
          <a:xfrm>
            <a:off x="107950" y="1196752"/>
            <a:ext cx="8928422" cy="4940480"/>
          </a:xfrm>
        </p:spPr>
        <p:txBody>
          <a:bodyPr/>
          <a:lstStyle/>
          <a:p>
            <a:pPr lvl="0" indent="0">
              <a:spcBef>
                <a:spcPct val="0"/>
              </a:spcBef>
              <a:defRPr/>
            </a:pPr>
            <a:r>
              <a:rPr lang="en-US" altLang="zh-CN" kern="1200" dirty="0" smtClean="0">
                <a:solidFill>
                  <a:srgbClr val="000000"/>
                </a:solidFill>
                <a:latin typeface="宋体"/>
              </a:rPr>
              <a:t>    </a:t>
            </a:r>
            <a:r>
              <a:rPr lang="en-US" altLang="zh-CN" kern="1200" dirty="0">
                <a:solidFill>
                  <a:srgbClr val="000000"/>
                </a:solidFill>
                <a:latin typeface="宋体"/>
              </a:rPr>
              <a:t>DAC0832</a:t>
            </a:r>
            <a:r>
              <a:rPr lang="zh-CN" altLang="en-US" kern="1200" dirty="0">
                <a:solidFill>
                  <a:srgbClr val="000000"/>
                </a:solidFill>
                <a:latin typeface="宋体"/>
              </a:rPr>
              <a:t>是美国国家半导体公司采用</a:t>
            </a:r>
            <a:r>
              <a:rPr lang="en-US" altLang="zh-CN" kern="1200" dirty="0">
                <a:solidFill>
                  <a:srgbClr val="000000"/>
                </a:solidFill>
                <a:latin typeface="宋体"/>
              </a:rPr>
              <a:t>CMOS</a:t>
            </a:r>
            <a:r>
              <a:rPr lang="zh-CN" altLang="en-US" kern="1200" dirty="0">
                <a:solidFill>
                  <a:srgbClr val="000000"/>
                </a:solidFill>
                <a:latin typeface="宋体"/>
              </a:rPr>
              <a:t>工艺生产的</a:t>
            </a:r>
            <a:r>
              <a:rPr lang="en-US" altLang="zh-CN" kern="1200" dirty="0">
                <a:solidFill>
                  <a:srgbClr val="000000"/>
                </a:solidFill>
                <a:latin typeface="宋体"/>
              </a:rPr>
              <a:t>8</a:t>
            </a:r>
            <a:r>
              <a:rPr lang="zh-CN" altLang="en-US" kern="1200" dirty="0">
                <a:solidFill>
                  <a:srgbClr val="000000"/>
                </a:solidFill>
                <a:latin typeface="宋体"/>
              </a:rPr>
              <a:t>位</a:t>
            </a:r>
            <a:r>
              <a:rPr lang="en-US" altLang="zh-CN" kern="1200" dirty="0">
                <a:solidFill>
                  <a:srgbClr val="000000"/>
                </a:solidFill>
                <a:latin typeface="宋体"/>
              </a:rPr>
              <a:t>D</a:t>
            </a:r>
            <a:r>
              <a:rPr lang="zh-CN" altLang="en-US" kern="1200" dirty="0">
                <a:solidFill>
                  <a:srgbClr val="000000"/>
                </a:solidFill>
                <a:latin typeface="宋体"/>
              </a:rPr>
              <a:t>／</a:t>
            </a:r>
            <a:r>
              <a:rPr lang="en-US" altLang="zh-CN" kern="1200" dirty="0">
                <a:solidFill>
                  <a:srgbClr val="000000"/>
                </a:solidFill>
                <a:latin typeface="宋体"/>
              </a:rPr>
              <a:t>A</a:t>
            </a:r>
            <a:r>
              <a:rPr lang="zh-CN" altLang="en-US" kern="1200" dirty="0">
                <a:solidFill>
                  <a:srgbClr val="000000"/>
                </a:solidFill>
                <a:latin typeface="宋体"/>
              </a:rPr>
              <a:t>转换集成电路芯片。它具有与微处理器连接简单、转换控制方便、价格低廉等特点，因而得到了广泛的应用。主要性能如下：</a:t>
            </a:r>
          </a:p>
          <a:p>
            <a:pPr lvl="1" indent="0">
              <a:spcBef>
                <a:spcPct val="0"/>
              </a:spcBef>
              <a:buFontTx/>
              <a:buChar char="•"/>
              <a:defRPr/>
            </a:pPr>
            <a:r>
              <a:rPr lang="zh-CN" altLang="en-US" kern="1200" dirty="0">
                <a:solidFill>
                  <a:srgbClr val="000000"/>
                </a:solidFill>
                <a:latin typeface="宋体"/>
              </a:rPr>
              <a:t> </a:t>
            </a:r>
            <a:r>
              <a:rPr lang="zh-CN" altLang="zh-CN" sz="2400" b="1" kern="1200" dirty="0" smtClean="0">
                <a:solidFill>
                  <a:srgbClr val="000000"/>
                </a:solidFill>
                <a:latin typeface="宋体"/>
              </a:rPr>
              <a:t>分辨率</a:t>
            </a:r>
            <a:r>
              <a:rPr lang="en-US" altLang="zh-CN" sz="2400" b="1" kern="1200" dirty="0">
                <a:solidFill>
                  <a:srgbClr val="000000"/>
                </a:solidFill>
                <a:latin typeface="宋体"/>
              </a:rPr>
              <a:t>8</a:t>
            </a:r>
            <a:r>
              <a:rPr lang="zh-CN" altLang="en-US" sz="2400" b="1" kern="1200" dirty="0">
                <a:solidFill>
                  <a:srgbClr val="000000"/>
                </a:solidFill>
                <a:latin typeface="宋体"/>
              </a:rPr>
              <a:t>位；</a:t>
            </a:r>
          </a:p>
          <a:p>
            <a:pPr lvl="1" indent="0">
              <a:spcBef>
                <a:spcPct val="0"/>
              </a:spcBef>
              <a:buFontTx/>
              <a:buChar char="•"/>
              <a:defRPr/>
            </a:pPr>
            <a:r>
              <a:rPr lang="zh-CN" altLang="en-US" sz="2400" b="1" kern="1200" dirty="0">
                <a:solidFill>
                  <a:srgbClr val="000000"/>
                </a:solidFill>
                <a:latin typeface="宋体"/>
              </a:rPr>
              <a:t> </a:t>
            </a:r>
            <a:r>
              <a:rPr lang="zh-CN" altLang="en-US" sz="2400" b="1" kern="1200" dirty="0" smtClean="0">
                <a:solidFill>
                  <a:srgbClr val="000000"/>
                </a:solidFill>
                <a:latin typeface="宋体"/>
              </a:rPr>
              <a:t>转换时间</a:t>
            </a:r>
            <a:r>
              <a:rPr lang="en-US" altLang="zh-CN" sz="2400" b="1" kern="1200" dirty="0">
                <a:solidFill>
                  <a:srgbClr val="000000"/>
                </a:solidFill>
                <a:latin typeface="宋体"/>
              </a:rPr>
              <a:t>1μs</a:t>
            </a:r>
            <a:r>
              <a:rPr lang="zh-CN" altLang="en-US" sz="2400" b="1" kern="1200" dirty="0">
                <a:solidFill>
                  <a:srgbClr val="000000"/>
                </a:solidFill>
                <a:latin typeface="宋体"/>
              </a:rPr>
              <a:t>；</a:t>
            </a:r>
          </a:p>
          <a:p>
            <a:pPr lvl="1" indent="0">
              <a:spcBef>
                <a:spcPct val="0"/>
              </a:spcBef>
              <a:buFontTx/>
              <a:buChar char="•"/>
              <a:defRPr/>
            </a:pPr>
            <a:r>
              <a:rPr lang="zh-CN" altLang="en-US" sz="2400" b="1" kern="1200" dirty="0">
                <a:solidFill>
                  <a:srgbClr val="000000"/>
                </a:solidFill>
                <a:latin typeface="宋体"/>
              </a:rPr>
              <a:t> </a:t>
            </a:r>
            <a:r>
              <a:rPr lang="zh-CN" altLang="en-US" sz="2400" b="1" kern="1200" dirty="0" smtClean="0">
                <a:solidFill>
                  <a:srgbClr val="000000"/>
                </a:solidFill>
                <a:latin typeface="宋体"/>
              </a:rPr>
              <a:t>参考</a:t>
            </a:r>
            <a:r>
              <a:rPr lang="zh-CN" altLang="en-US" sz="2400" b="1" kern="1200" dirty="0">
                <a:solidFill>
                  <a:srgbClr val="000000"/>
                </a:solidFill>
                <a:latin typeface="宋体"/>
              </a:rPr>
              <a:t>电压</a:t>
            </a:r>
            <a:r>
              <a:rPr lang="en-US" altLang="zh-CN" sz="2400" b="1" kern="1200" dirty="0">
                <a:solidFill>
                  <a:srgbClr val="000000"/>
                </a:solidFill>
                <a:latin typeface="宋体"/>
              </a:rPr>
              <a:t>±10V</a:t>
            </a:r>
            <a:r>
              <a:rPr lang="zh-CN" altLang="en-US" sz="2400" b="1" kern="1200" dirty="0">
                <a:solidFill>
                  <a:srgbClr val="000000"/>
                </a:solidFill>
                <a:latin typeface="宋体"/>
              </a:rPr>
              <a:t>；</a:t>
            </a:r>
          </a:p>
          <a:p>
            <a:pPr lvl="1" indent="0">
              <a:spcBef>
                <a:spcPct val="0"/>
              </a:spcBef>
              <a:buFontTx/>
              <a:buChar char="•"/>
              <a:defRPr/>
            </a:pPr>
            <a:r>
              <a:rPr lang="zh-CN" altLang="en-US" sz="2400" b="1" kern="1200" dirty="0">
                <a:solidFill>
                  <a:srgbClr val="000000"/>
                </a:solidFill>
                <a:latin typeface="宋体"/>
              </a:rPr>
              <a:t> </a:t>
            </a:r>
            <a:r>
              <a:rPr lang="zh-CN" altLang="en-US" sz="2400" b="1" kern="1200" dirty="0" smtClean="0">
                <a:solidFill>
                  <a:srgbClr val="000000"/>
                </a:solidFill>
                <a:latin typeface="宋体"/>
              </a:rPr>
              <a:t>单</a:t>
            </a:r>
            <a:r>
              <a:rPr lang="zh-CN" altLang="en-US" sz="2400" b="1" kern="1200" dirty="0">
                <a:solidFill>
                  <a:srgbClr val="000000"/>
                </a:solidFill>
                <a:latin typeface="宋体"/>
              </a:rPr>
              <a:t>电源＋</a:t>
            </a:r>
            <a:r>
              <a:rPr lang="en-US" altLang="zh-CN" sz="2400" b="1" kern="1200" dirty="0">
                <a:solidFill>
                  <a:srgbClr val="000000"/>
                </a:solidFill>
                <a:latin typeface="宋体"/>
              </a:rPr>
              <a:t>5V</a:t>
            </a:r>
            <a:r>
              <a:rPr lang="zh-CN" altLang="en-US" sz="2400" b="1" kern="1200" dirty="0">
                <a:solidFill>
                  <a:srgbClr val="000000"/>
                </a:solidFill>
                <a:latin typeface="宋体"/>
              </a:rPr>
              <a:t>～＋</a:t>
            </a:r>
            <a:r>
              <a:rPr lang="en-US" altLang="zh-CN" sz="2400" b="1" kern="1200" dirty="0">
                <a:solidFill>
                  <a:srgbClr val="000000"/>
                </a:solidFill>
                <a:latin typeface="宋体"/>
              </a:rPr>
              <a:t>15V</a:t>
            </a:r>
            <a:r>
              <a:rPr lang="zh-CN" altLang="en-US" sz="2400" b="1" kern="1200" dirty="0">
                <a:solidFill>
                  <a:srgbClr val="000000"/>
                </a:solidFill>
                <a:latin typeface="宋体"/>
              </a:rPr>
              <a:t>；</a:t>
            </a:r>
          </a:p>
          <a:p>
            <a:pPr lvl="1" indent="0">
              <a:spcBef>
                <a:spcPct val="0"/>
              </a:spcBef>
              <a:buFontTx/>
              <a:buChar char="•"/>
              <a:defRPr/>
            </a:pPr>
            <a:r>
              <a:rPr lang="zh-CN" altLang="en-US" sz="2400" b="1" kern="1200" dirty="0">
                <a:solidFill>
                  <a:srgbClr val="000000"/>
                </a:solidFill>
                <a:latin typeface="宋体"/>
              </a:rPr>
              <a:t> </a:t>
            </a:r>
            <a:r>
              <a:rPr lang="zh-CN" altLang="en-US" sz="2400" b="1" kern="1200" dirty="0" smtClean="0">
                <a:solidFill>
                  <a:srgbClr val="000000"/>
                </a:solidFill>
                <a:latin typeface="宋体"/>
              </a:rPr>
              <a:t>功耗</a:t>
            </a:r>
            <a:r>
              <a:rPr lang="en-US" altLang="zh-CN" sz="2400" b="1" kern="1200" dirty="0">
                <a:solidFill>
                  <a:srgbClr val="000000"/>
                </a:solidFill>
                <a:latin typeface="宋体"/>
              </a:rPr>
              <a:t>20mW</a:t>
            </a:r>
            <a:r>
              <a:rPr lang="zh-CN" altLang="en-US" sz="2400" b="1" kern="1200" dirty="0">
                <a:solidFill>
                  <a:srgbClr val="000000"/>
                </a:solidFill>
                <a:latin typeface="宋体"/>
              </a:rPr>
              <a:t>。</a:t>
            </a:r>
            <a:endParaRPr lang="en-US" altLang="zh-CN" sz="2400" b="1" kern="1200" dirty="0">
              <a:solidFill>
                <a:srgbClr val="000000"/>
              </a:solidFill>
              <a:latin typeface="宋体"/>
            </a:endParaRPr>
          </a:p>
          <a:p>
            <a:pPr lvl="0" indent="0">
              <a:spcBef>
                <a:spcPct val="0"/>
              </a:spcBef>
              <a:defRPr/>
            </a:pPr>
            <a:r>
              <a:rPr lang="en-US" altLang="zh-CN" kern="1200" dirty="0">
                <a:solidFill>
                  <a:srgbClr val="000000"/>
                </a:solidFill>
                <a:latin typeface="宋体"/>
              </a:rPr>
              <a:t>    DAC0832</a:t>
            </a:r>
            <a:r>
              <a:rPr lang="zh-CN" altLang="en-US" kern="1200" dirty="0">
                <a:solidFill>
                  <a:srgbClr val="000000"/>
                </a:solidFill>
                <a:latin typeface="宋体"/>
              </a:rPr>
              <a:t>的芯片引脚与内部结构如图</a:t>
            </a:r>
            <a:r>
              <a:rPr lang="en-US" altLang="zh-CN" kern="1200" dirty="0" smtClean="0">
                <a:solidFill>
                  <a:srgbClr val="000000"/>
                </a:solidFill>
                <a:latin typeface="宋体"/>
              </a:rPr>
              <a:t>4-27</a:t>
            </a:r>
            <a:r>
              <a:rPr lang="zh-CN" altLang="en-US" kern="1200" dirty="0" smtClean="0">
                <a:solidFill>
                  <a:srgbClr val="000000"/>
                </a:solidFill>
                <a:latin typeface="宋体"/>
              </a:rPr>
              <a:t>所</a:t>
            </a:r>
            <a:r>
              <a:rPr lang="zh-CN" altLang="en-US" kern="1200" dirty="0">
                <a:solidFill>
                  <a:srgbClr val="000000"/>
                </a:solidFill>
                <a:latin typeface="宋体"/>
              </a:rPr>
              <a:t>示，内部有两级数据缓冲器（</a:t>
            </a:r>
            <a:r>
              <a:rPr lang="en-US" altLang="zh-CN" kern="1200" dirty="0">
                <a:solidFill>
                  <a:srgbClr val="000000"/>
                </a:solidFill>
                <a:latin typeface="宋体"/>
              </a:rPr>
              <a:t>8</a:t>
            </a:r>
            <a:r>
              <a:rPr lang="zh-CN" altLang="en-US" kern="1200" dirty="0">
                <a:solidFill>
                  <a:srgbClr val="000000"/>
                </a:solidFill>
                <a:latin typeface="宋体"/>
              </a:rPr>
              <a:t>位输入寄存器和</a:t>
            </a:r>
            <a:r>
              <a:rPr lang="en-US" altLang="zh-CN" kern="1200" dirty="0">
                <a:solidFill>
                  <a:srgbClr val="000000"/>
                </a:solidFill>
                <a:latin typeface="宋体"/>
              </a:rPr>
              <a:t>8</a:t>
            </a:r>
            <a:r>
              <a:rPr lang="zh-CN" altLang="en-US" kern="1200" dirty="0">
                <a:solidFill>
                  <a:srgbClr val="000000"/>
                </a:solidFill>
                <a:latin typeface="宋体"/>
              </a:rPr>
              <a:t>位</a:t>
            </a:r>
            <a:r>
              <a:rPr lang="en-US" altLang="zh-CN" kern="1200" dirty="0">
                <a:solidFill>
                  <a:srgbClr val="000000"/>
                </a:solidFill>
                <a:latin typeface="宋体"/>
              </a:rPr>
              <a:t>DAC</a:t>
            </a:r>
            <a:r>
              <a:rPr lang="zh-CN" altLang="en-US" kern="1200" dirty="0">
                <a:solidFill>
                  <a:srgbClr val="000000"/>
                </a:solidFill>
                <a:latin typeface="宋体"/>
              </a:rPr>
              <a:t>寄存器）和一个</a:t>
            </a:r>
            <a:r>
              <a:rPr lang="en-US" altLang="zh-CN" kern="1200" dirty="0">
                <a:solidFill>
                  <a:srgbClr val="000000"/>
                </a:solidFill>
                <a:latin typeface="宋体"/>
              </a:rPr>
              <a:t>D/A</a:t>
            </a:r>
            <a:r>
              <a:rPr lang="zh-CN" altLang="en-US" kern="1200" dirty="0">
                <a:solidFill>
                  <a:srgbClr val="000000"/>
                </a:solidFill>
                <a:latin typeface="宋体"/>
              </a:rPr>
              <a:t>转换器以及门控电路。内部无参考电源，需外接；输出电流型，要获得电压输出需外加转换电路。各引脚含义如下：</a:t>
            </a:r>
          </a:p>
          <a:p>
            <a:endParaRPr lang="zh-CN" altLang="en-US" dirty="0"/>
          </a:p>
        </p:txBody>
      </p:sp>
      <p:sp>
        <p:nvSpPr>
          <p:cNvPr id="82946" name="灯片编号占位符 17"/>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57E64C7-1BEE-47C1-912C-24523D0D990E}" type="slidenum">
              <a:rPr lang="en-US" altLang="ko-KR" sz="1000">
                <a:solidFill>
                  <a:srgbClr val="000000"/>
                </a:solidFill>
                <a:latin typeface="Franklin Gothic Book" pitchFamily="34" charset="0"/>
                <a:ea typeface="黑体" pitchFamily="49" charset="-122"/>
              </a:rPr>
              <a:pPr>
                <a:spcBef>
                  <a:spcPct val="0"/>
                </a:spcBef>
                <a:buClrTx/>
                <a:buFontTx/>
                <a:buNone/>
              </a:pPr>
              <a:t>67</a:t>
            </a:fld>
            <a:endParaRPr lang="en-US" altLang="ko-KR" sz="1000">
              <a:solidFill>
                <a:srgbClr val="000000"/>
              </a:solidFill>
              <a:latin typeface="Franklin Gothic Book" pitchFamily="34" charset="0"/>
              <a:ea typeface="黑体" pitchFamily="49" charset="-122"/>
            </a:endParaRPr>
          </a:p>
        </p:txBody>
      </p:sp>
      <p:sp>
        <p:nvSpPr>
          <p:cNvPr id="17" name="灯片编号占位符 3"/>
          <p:cNvSpPr txBox="1">
            <a:spLocks noGrp="1"/>
          </p:cNvSpPr>
          <p:nvPr/>
        </p:nvSpPr>
        <p:spPr bwMode="auto">
          <a:xfrm>
            <a:off x="6553200" y="6243638"/>
            <a:ext cx="2133600" cy="457200"/>
          </a:xfrm>
          <a:prstGeom prst="rect">
            <a:avLst/>
          </a:prstGeom>
          <a:noFill/>
          <a:ln>
            <a:miter lim="800000"/>
            <a:headEnd/>
            <a:tailEnd/>
          </a:ln>
        </p:spPr>
        <p:txBody>
          <a:bodyPr anchor="b"/>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r">
              <a:spcBef>
                <a:spcPct val="0"/>
              </a:spcBef>
              <a:buClrTx/>
              <a:buFontTx/>
              <a:buNone/>
              <a:defRPr/>
            </a:pPr>
            <a:fld id="{9E628DC7-C2FC-4E21-84BC-FA6AE9CD1C39}" type="slidenum">
              <a:rPr lang="en-US" altLang="zh-CN" sz="1200" smtClean="0">
                <a:effectLst>
                  <a:outerShdw blurRad="38100" dist="38100" dir="2700000" algn="tl">
                    <a:srgbClr val="FFFFFF"/>
                  </a:outerShdw>
                </a:effectLst>
              </a:rPr>
              <a:pPr algn="r">
                <a:spcBef>
                  <a:spcPct val="0"/>
                </a:spcBef>
                <a:buClrTx/>
                <a:buFontTx/>
                <a:buNone/>
                <a:defRPr/>
              </a:pPr>
              <a:t>67</a:t>
            </a:fld>
            <a:endParaRPr lang="en-US" altLang="zh-CN" sz="1200" smtClean="0">
              <a:effectLst>
                <a:outerShdw blurRad="38100" dist="38100" dir="2700000" algn="tl">
                  <a:srgbClr val="FFFFFF"/>
                </a:outerShdw>
              </a:effectLst>
            </a:endParaRPr>
          </a:p>
        </p:txBody>
      </p:sp>
      <p:pic>
        <p:nvPicPr>
          <p:cNvPr id="829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DD5ADB4D-9186-4BD0-8C5D-CA0A14C0DAC6}" type="slidenum">
              <a:rPr lang="en-US" altLang="zh-CN" smtClean="0"/>
              <a:t>67</a:t>
            </a:fld>
            <a:endParaRPr lang="en-US" altLang="zh-CN"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p:cNvSpPr>
          <p:nvPr>
            <p:ph type="title"/>
          </p:nvPr>
        </p:nvSpPr>
        <p:spPr/>
        <p:txBody>
          <a:bodyPr/>
          <a:lstStyle/>
          <a:p>
            <a:endParaRPr lang="zh-CN" altLang="en-US" sz="2800" b="1" dirty="0" smtClean="0">
              <a:solidFill>
                <a:schemeClr val="tx1"/>
              </a:solidFill>
            </a:endParaRPr>
          </a:p>
        </p:txBody>
      </p:sp>
      <p:sp>
        <p:nvSpPr>
          <p:cNvPr id="2" name="内容占位符 1"/>
          <p:cNvSpPr>
            <a:spLocks noGrp="1"/>
          </p:cNvSpPr>
          <p:nvPr>
            <p:ph idx="1"/>
          </p:nvPr>
        </p:nvSpPr>
        <p:spPr/>
        <p:txBody>
          <a:bodyPr/>
          <a:lstStyle/>
          <a:p>
            <a:r>
              <a:rPr lang="zh-CN" altLang="en-US" dirty="0"/>
              <a:t>图</a:t>
            </a:r>
            <a:r>
              <a:rPr lang="en-US" altLang="zh-CN" dirty="0" smtClean="0"/>
              <a:t>4-24   </a:t>
            </a:r>
            <a:r>
              <a:rPr lang="en-US" altLang="zh-CN" dirty="0"/>
              <a:t>DAC0832</a:t>
            </a:r>
            <a:r>
              <a:rPr lang="zh-CN" altLang="en-US" dirty="0"/>
              <a:t>芯片外形及内部逻辑结构框图</a:t>
            </a:r>
          </a:p>
        </p:txBody>
      </p:sp>
      <p:sp>
        <p:nvSpPr>
          <p:cNvPr id="83970" name="灯片编号占位符 17"/>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D6BE2E8-4CF9-4FCC-B703-9B693FE2B974}" type="slidenum">
              <a:rPr lang="en-US" altLang="ko-KR" sz="1000">
                <a:solidFill>
                  <a:srgbClr val="000000"/>
                </a:solidFill>
                <a:latin typeface="Franklin Gothic Book" pitchFamily="34" charset="0"/>
                <a:ea typeface="黑体" pitchFamily="49" charset="-122"/>
              </a:rPr>
              <a:pPr>
                <a:spcBef>
                  <a:spcPct val="0"/>
                </a:spcBef>
                <a:buClrTx/>
                <a:buFontTx/>
                <a:buNone/>
              </a:pPr>
              <a:t>68</a:t>
            </a:fld>
            <a:endParaRPr lang="en-US" altLang="ko-KR" sz="1000">
              <a:solidFill>
                <a:srgbClr val="000000"/>
              </a:solidFill>
              <a:latin typeface="Franklin Gothic Book" pitchFamily="34" charset="0"/>
              <a:ea typeface="黑体" pitchFamily="49" charset="-122"/>
            </a:endParaRPr>
          </a:p>
        </p:txBody>
      </p:sp>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p:cNvSpPr>
            <a:spLocks noChangeArrowheads="1"/>
          </p:cNvSpPr>
          <p:nvPr/>
        </p:nvSpPr>
        <p:spPr bwMode="auto">
          <a:xfrm>
            <a:off x="-33338" y="1003300"/>
            <a:ext cx="9144001" cy="0"/>
          </a:xfrm>
          <a:prstGeom prst="rect">
            <a:avLst/>
          </a:prstGeom>
          <a:noFill/>
          <a:ln>
            <a:noFill/>
          </a:ln>
          <a:effectLst>
            <a:prstShdw prst="shdw17" dist="17961" dir="2700000">
              <a:schemeClr val="accent1">
                <a:gamma/>
                <a:shade val="60000"/>
                <a:invGamma/>
              </a:schemeClr>
            </a:prstShdw>
          </a:effectLst>
          <a:extLst/>
        </p:spPr>
        <p:txBody>
          <a:bodyPr wrap="none" anchor="ctr">
            <a:spAutoFit/>
          </a:bodyPr>
          <a:lstStyle/>
          <a:p>
            <a:pPr>
              <a:defRPr/>
            </a:pPr>
            <a:endParaRPr lang="zh-CN" altLang="en-US"/>
          </a:p>
        </p:txBody>
      </p:sp>
      <p:pic>
        <p:nvPicPr>
          <p:cNvPr id="95238" name="图片 4"/>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2243" y="1700808"/>
            <a:ext cx="8732838" cy="471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BCCF940F-5FA6-4281-B26E-61DA019E0346}" type="slidenum">
              <a:rPr lang="en-US" altLang="zh-CN" smtClean="0"/>
              <a:t>68</a:t>
            </a:fld>
            <a:endParaRPr lang="en-US" altLang="zh-CN"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996" y="404664"/>
            <a:ext cx="7673975" cy="609600"/>
          </a:xfrm>
        </p:spPr>
        <p:txBody>
          <a:bodyPr/>
          <a:lstStyle/>
          <a:p>
            <a:r>
              <a:rPr lang="zh-CN" altLang="en-US" dirty="0" smtClean="0">
                <a:solidFill>
                  <a:srgbClr val="990000"/>
                </a:solidFill>
              </a:rPr>
              <a:t>管脚说明如下：</a:t>
            </a:r>
            <a:endParaRPr lang="zh-CN" altLang="en-US" dirty="0">
              <a:solidFill>
                <a:srgbClr val="990000"/>
              </a:solidFill>
            </a:endParaRPr>
          </a:p>
        </p:txBody>
      </p:sp>
      <p:sp>
        <p:nvSpPr>
          <p:cNvPr id="84994" name="灯片编号占位符 17"/>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EF9A7C7C-825C-4E25-AC11-C271081C853D}" type="slidenum">
              <a:rPr lang="en-US" altLang="ko-KR" sz="1000">
                <a:solidFill>
                  <a:srgbClr val="000000"/>
                </a:solidFill>
                <a:latin typeface="Franklin Gothic Book" pitchFamily="34" charset="0"/>
                <a:ea typeface="黑体" pitchFamily="49" charset="-122"/>
              </a:rPr>
              <a:pPr>
                <a:spcBef>
                  <a:spcPct val="0"/>
                </a:spcBef>
                <a:buClrTx/>
                <a:buFontTx/>
                <a:buNone/>
              </a:pPr>
              <a:t>69</a:t>
            </a:fld>
            <a:endParaRPr lang="en-US" altLang="ko-KR" sz="1000">
              <a:solidFill>
                <a:srgbClr val="000000"/>
              </a:solidFill>
              <a:latin typeface="Franklin Gothic Book" pitchFamily="34" charset="0"/>
              <a:ea typeface="黑体" pitchFamily="49" charset="-122"/>
            </a:endParaRPr>
          </a:p>
        </p:txBody>
      </p:sp>
      <p:pic>
        <p:nvPicPr>
          <p:cNvPr id="849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4925"/>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BBE3D30D-25F1-4828-B189-EB35F18A8C18}" type="slidenum">
              <a:rPr lang="en-US" altLang="zh-CN" smtClean="0"/>
              <a:t>69</a:t>
            </a:fld>
            <a:endParaRPr lang="en-US" altLang="zh-CN" dirty="0"/>
          </a:p>
        </p:txBody>
      </p:sp>
      <p:pic>
        <p:nvPicPr>
          <p:cNvPr id="52227" name="Picture 3"/>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7544" y="1052736"/>
            <a:ext cx="7704855" cy="54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92943" y="457200"/>
            <a:ext cx="7673975" cy="609600"/>
          </a:xfrm>
        </p:spPr>
        <p:txBody>
          <a:bodyPr/>
          <a:lstStyle/>
          <a:p>
            <a:pPr eaLnBrk="1" hangingPunct="1">
              <a:defRPr/>
            </a:pPr>
            <a:r>
              <a:rPr kumimoji="1" lang="en-US" sz="3200" b="1" dirty="0" smtClean="0">
                <a:solidFill>
                  <a:srgbClr val="9900FF"/>
                </a:solidFill>
                <a:latin typeface="Times New Roman"/>
                <a:cs typeface="+mn-cs"/>
              </a:rPr>
              <a:t>2</a:t>
            </a:r>
            <a:r>
              <a:rPr kumimoji="1" lang="zh-CN" sz="3200" b="1" dirty="0" smtClean="0">
                <a:solidFill>
                  <a:srgbClr val="9900FF"/>
                </a:solidFill>
                <a:latin typeface="Times New Roman"/>
                <a:cs typeface="+mn-cs"/>
              </a:rPr>
              <a:t>．</a:t>
            </a:r>
            <a:r>
              <a:rPr kumimoji="1" lang="en-US" sz="3200" b="1" dirty="0" smtClean="0">
                <a:solidFill>
                  <a:srgbClr val="9900FF"/>
                </a:solidFill>
                <a:latin typeface="Times New Roman"/>
                <a:cs typeface="+mn-cs"/>
              </a:rPr>
              <a:t>LED</a:t>
            </a:r>
            <a:r>
              <a:rPr kumimoji="1" lang="zh-CN" sz="3200" b="1" dirty="0" smtClean="0">
                <a:solidFill>
                  <a:srgbClr val="9900FF"/>
                </a:solidFill>
                <a:latin typeface="Times New Roman"/>
                <a:cs typeface="+mn-cs"/>
              </a:rPr>
              <a:t>动态显示方式</a:t>
            </a:r>
            <a:endParaRPr lang="zh-CN" sz="2800" dirty="0" smtClean="0">
              <a:solidFill>
                <a:schemeClr val="tx1"/>
              </a:solidFill>
            </a:endParaRPr>
          </a:p>
        </p:txBody>
      </p:sp>
      <p:sp>
        <p:nvSpPr>
          <p:cNvPr id="2" name="内容占位符 1"/>
          <p:cNvSpPr>
            <a:spLocks noGrp="1"/>
          </p:cNvSpPr>
          <p:nvPr>
            <p:ph idx="1"/>
          </p:nvPr>
        </p:nvSpPr>
        <p:spPr>
          <a:xfrm>
            <a:off x="107628" y="1052736"/>
            <a:ext cx="8928744" cy="5084496"/>
          </a:xfrm>
        </p:spPr>
        <p:txBody>
          <a:bodyPr/>
          <a:lstStyle/>
          <a:p>
            <a:r>
              <a:rPr lang="zh-CN" altLang="en-US" dirty="0"/>
              <a:t>显示位数较多时</a:t>
            </a:r>
            <a:r>
              <a:rPr lang="zh-CN" altLang="en-US" dirty="0" smtClean="0"/>
              <a:t>，常</a:t>
            </a:r>
            <a:r>
              <a:rPr lang="zh-CN" altLang="en-US" dirty="0"/>
              <a:t>采用动态显示</a:t>
            </a:r>
            <a:r>
              <a:rPr lang="zh-CN" altLang="en-US" dirty="0" smtClean="0"/>
              <a:t>方式。所有</a:t>
            </a:r>
            <a:r>
              <a:rPr lang="en-US" altLang="zh-CN" dirty="0"/>
              <a:t>LED</a:t>
            </a:r>
            <a:r>
              <a:rPr lang="zh-CN" altLang="en-US" dirty="0"/>
              <a:t>数码管显示器的</a:t>
            </a:r>
            <a:r>
              <a:rPr lang="zh-CN" altLang="en-US" dirty="0">
                <a:solidFill>
                  <a:srgbClr val="0000CC"/>
                </a:solidFill>
              </a:rPr>
              <a:t>段码线相应段并联在一起</a:t>
            </a:r>
            <a:r>
              <a:rPr lang="zh-CN" altLang="en-US" dirty="0"/>
              <a:t>，由一个</a:t>
            </a:r>
            <a:r>
              <a:rPr lang="en-US" altLang="zh-CN" dirty="0"/>
              <a:t>8</a:t>
            </a:r>
            <a:r>
              <a:rPr lang="zh-CN" altLang="en-US" dirty="0"/>
              <a:t>位</a:t>
            </a:r>
            <a:r>
              <a:rPr lang="en-US" altLang="zh-CN" dirty="0"/>
              <a:t>I/O</a:t>
            </a:r>
            <a:r>
              <a:rPr lang="zh-CN" altLang="en-US" dirty="0"/>
              <a:t>端口控制，而</a:t>
            </a:r>
            <a:r>
              <a:rPr lang="zh-CN" altLang="en-US" dirty="0" smtClean="0">
                <a:solidFill>
                  <a:srgbClr val="0000CC"/>
                </a:solidFill>
              </a:rPr>
              <a:t>各显示</a:t>
            </a:r>
            <a:r>
              <a:rPr lang="zh-CN" altLang="en-US" dirty="0">
                <a:solidFill>
                  <a:srgbClr val="0000CC"/>
                </a:solidFill>
              </a:rPr>
              <a:t>位的公共端分别由另一单独的</a:t>
            </a:r>
            <a:r>
              <a:rPr lang="en-US" altLang="zh-CN" dirty="0">
                <a:solidFill>
                  <a:srgbClr val="0000CC"/>
                </a:solidFill>
              </a:rPr>
              <a:t>I/O</a:t>
            </a:r>
            <a:r>
              <a:rPr lang="zh-CN" altLang="en-US" dirty="0">
                <a:solidFill>
                  <a:srgbClr val="0000CC"/>
                </a:solidFill>
              </a:rPr>
              <a:t>端口线控制。</a:t>
            </a:r>
          </a:p>
          <a:p>
            <a:r>
              <a:rPr lang="zh-CN" altLang="en-US" dirty="0" smtClean="0"/>
              <a:t>如图</a:t>
            </a:r>
            <a:r>
              <a:rPr lang="en-US" altLang="zh-CN" dirty="0" smtClean="0"/>
              <a:t>4-4</a:t>
            </a:r>
            <a:r>
              <a:rPr lang="zh-CN" altLang="en-US" dirty="0" smtClean="0"/>
              <a:t>所</a:t>
            </a:r>
            <a:r>
              <a:rPr lang="zh-CN" altLang="en-US" dirty="0"/>
              <a:t>示为一个</a:t>
            </a:r>
            <a:r>
              <a:rPr lang="en-US" altLang="zh-CN" dirty="0"/>
              <a:t>4</a:t>
            </a:r>
            <a:r>
              <a:rPr lang="zh-CN" altLang="en-US" dirty="0"/>
              <a:t>位</a:t>
            </a:r>
            <a:r>
              <a:rPr lang="en-US" altLang="zh-CN" dirty="0"/>
              <a:t>8</a:t>
            </a:r>
            <a:r>
              <a:rPr lang="zh-CN" altLang="en-US" dirty="0"/>
              <a:t>段</a:t>
            </a:r>
            <a:r>
              <a:rPr lang="en-US" altLang="zh-CN" dirty="0"/>
              <a:t>LED</a:t>
            </a:r>
            <a:r>
              <a:rPr lang="zh-CN" altLang="en-US" dirty="0"/>
              <a:t>数码管动态显示电路的示意图。其中单片机</a:t>
            </a:r>
            <a:r>
              <a:rPr lang="zh-CN" altLang="en-US" dirty="0" smtClean="0">
                <a:solidFill>
                  <a:srgbClr val="0000CC"/>
                </a:solidFill>
              </a:rPr>
              <a:t>向</a:t>
            </a:r>
            <a:r>
              <a:rPr lang="en-US" altLang="zh-CN" dirty="0" smtClean="0">
                <a:solidFill>
                  <a:srgbClr val="0000CC"/>
                </a:solidFill>
              </a:rPr>
              <a:t>I/O(1)</a:t>
            </a:r>
            <a:r>
              <a:rPr lang="zh-CN" altLang="en-US" dirty="0">
                <a:solidFill>
                  <a:srgbClr val="0000CC"/>
                </a:solidFill>
              </a:rPr>
              <a:t>端口发出欲显示字符的段码</a:t>
            </a:r>
            <a:r>
              <a:rPr lang="zh-CN" altLang="en-US" dirty="0"/>
              <a:t>，而显示器的</a:t>
            </a:r>
            <a:r>
              <a:rPr lang="zh-CN" altLang="en-US" dirty="0">
                <a:solidFill>
                  <a:srgbClr val="0000CC"/>
                </a:solidFill>
              </a:rPr>
              <a:t>位点亮控制</a:t>
            </a:r>
            <a:r>
              <a:rPr lang="zh-CN" altLang="en-US" dirty="0" smtClean="0">
                <a:solidFill>
                  <a:srgbClr val="0000CC"/>
                </a:solidFill>
              </a:rPr>
              <a:t>使用</a:t>
            </a:r>
            <a:r>
              <a:rPr lang="en-US" altLang="zh-CN" dirty="0" smtClean="0">
                <a:solidFill>
                  <a:srgbClr val="0000CC"/>
                </a:solidFill>
              </a:rPr>
              <a:t>I/O </a:t>
            </a:r>
            <a:r>
              <a:rPr lang="en-US" altLang="zh-CN" dirty="0">
                <a:solidFill>
                  <a:srgbClr val="0000CC"/>
                </a:solidFill>
              </a:rPr>
              <a:t>(2)</a:t>
            </a:r>
            <a:r>
              <a:rPr lang="zh-CN" altLang="en-US" dirty="0">
                <a:solidFill>
                  <a:srgbClr val="0000CC"/>
                </a:solidFill>
              </a:rPr>
              <a:t>端口中的</a:t>
            </a:r>
            <a:r>
              <a:rPr lang="en-US" altLang="zh-CN" dirty="0">
                <a:solidFill>
                  <a:srgbClr val="0000CC"/>
                </a:solidFill>
              </a:rPr>
              <a:t>4</a:t>
            </a:r>
            <a:r>
              <a:rPr lang="zh-CN" altLang="en-US" dirty="0">
                <a:solidFill>
                  <a:srgbClr val="0000CC"/>
                </a:solidFill>
              </a:rPr>
              <a:t>位口线。</a:t>
            </a:r>
          </a:p>
          <a:p>
            <a:endParaRPr lang="zh-CN" altLang="en-US" dirty="0"/>
          </a:p>
        </p:txBody>
      </p:sp>
      <p:sp>
        <p:nvSpPr>
          <p:cNvPr id="47108" name="灯片编号占位符 4"/>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856B6AD-90C4-4F19-A382-D008B62C34E2}" type="slidenum">
              <a:rPr lang="en-US" altLang="zh-CN" sz="1000">
                <a:solidFill>
                  <a:srgbClr val="000000"/>
                </a:solidFill>
                <a:latin typeface="Franklin Gothic Book" pitchFamily="34" charset="0"/>
                <a:ea typeface="黑体" pitchFamily="49" charset="-122"/>
              </a:rPr>
              <a:pPr>
                <a:spcBef>
                  <a:spcPct val="0"/>
                </a:spcBef>
                <a:buClrTx/>
                <a:buFontTx/>
                <a:buNone/>
              </a:pPr>
              <a:t>7</a:t>
            </a:fld>
            <a:endParaRPr lang="en-US" altLang="zh-CN" sz="1000" dirty="0">
              <a:solidFill>
                <a:srgbClr val="000000"/>
              </a:solidFill>
              <a:latin typeface="Franklin Gothic Book" pitchFamily="34" charset="0"/>
              <a:ea typeface="黑体" pitchFamily="49" charset="-122"/>
            </a:endParaRPr>
          </a:p>
        </p:txBody>
      </p:sp>
      <p:pic>
        <p:nvPicPr>
          <p:cNvPr id="471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DA9E5EBE-0461-44A1-A1FD-90E3AE2EEF8E}" type="slidenum">
              <a:rPr lang="en-US" altLang="zh-CN" smtClean="0"/>
              <a:pPr>
                <a:defRPr/>
              </a:pPr>
              <a:t>7</a:t>
            </a:fld>
            <a:endParaRPr lang="en-US" altLang="zh-CN" dirty="0"/>
          </a:p>
        </p:txBody>
      </p:sp>
      <p:pic>
        <p:nvPicPr>
          <p:cNvPr id="52226"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7544" y="3573016"/>
            <a:ext cx="8280920" cy="2823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283265"/>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3050" y="188640"/>
                <a:ext cx="8928744" cy="6480720"/>
              </a:xfrm>
            </p:spPr>
            <p:txBody>
              <a:bodyPr/>
              <a:lstStyle/>
              <a:p>
                <a:r>
                  <a:rPr lang="en-US" altLang="zh-CN" dirty="0" smtClean="0"/>
                  <a:t>DAC0832</a:t>
                </a:r>
                <a:r>
                  <a:rPr lang="zh-CN" altLang="en-US" dirty="0" smtClean="0"/>
                  <a:t>的</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a:rPr>
                          <m:t>𝑾𝑹</m:t>
                        </m:r>
                        <m:r>
                          <a:rPr lang="en-US" altLang="zh-CN" b="1" i="1" smtClean="0">
                            <a:latin typeface="Cambria Math"/>
                          </a:rPr>
                          <m:t>𝟏</m:t>
                        </m:r>
                      </m:e>
                    </m:acc>
                  </m:oMath>
                </a14:m>
                <a:r>
                  <a:rPr lang="zh-CN" altLang="en-US" dirty="0" smtClean="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1" i="1" dirty="0" smtClean="0">
                            <a:latin typeface="Cambria Math"/>
                          </a:rPr>
                          <m:t>𝑾𝑹</m:t>
                        </m:r>
                        <m:r>
                          <a:rPr lang="en-US" altLang="zh-CN" b="1" i="1" dirty="0" smtClean="0">
                            <a:latin typeface="Cambria Math"/>
                          </a:rPr>
                          <m:t>𝟐</m:t>
                        </m:r>
                      </m:e>
                    </m:acc>
                  </m:oMath>
                </a14:m>
                <a:r>
                  <a:rPr lang="zh-CN" altLang="en-US" dirty="0" smtClean="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1" i="1" dirty="0" smtClean="0">
                            <a:latin typeface="Cambria Math"/>
                          </a:rPr>
                          <m:t>𝑪𝑺</m:t>
                        </m:r>
                      </m:e>
                    </m:acc>
                  </m:oMath>
                </a14:m>
                <a:r>
                  <a:rPr lang="zh-CN" altLang="en-US" dirty="0" smtClean="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1" i="1" dirty="0" smtClean="0">
                            <a:latin typeface="Cambria Math"/>
                          </a:rPr>
                          <m:t>𝑿𝑭𝑬𝑹</m:t>
                        </m:r>
                      </m:e>
                    </m:acc>
                  </m:oMath>
                </a14:m>
                <a:r>
                  <a:rPr lang="zh-CN" altLang="en-US" dirty="0"/>
                  <a:t>不同组合接发有三种工作方式，如图</a:t>
                </a:r>
                <a:r>
                  <a:rPr lang="en-US" altLang="zh-CN" dirty="0" smtClean="0"/>
                  <a:t>4-25</a:t>
                </a:r>
                <a:r>
                  <a:rPr lang="zh-CN" altLang="en-US" dirty="0" smtClean="0"/>
                  <a:t>所</a:t>
                </a:r>
                <a:r>
                  <a:rPr lang="zh-CN" altLang="en-US" dirty="0"/>
                  <a:t>示。 </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a:t>
                </a:r>
                <a:r>
                  <a:rPr lang="en-US" altLang="zh-CN" dirty="0"/>
                  <a:t>a)</a:t>
                </a:r>
                <a:r>
                  <a:rPr lang="zh-CN" altLang="en-US" dirty="0"/>
                  <a:t>直通型工作</a:t>
                </a:r>
                <a:r>
                  <a:rPr lang="en-US" altLang="zh-CN" dirty="0"/>
                  <a:t>:</a:t>
                </a:r>
              </a:p>
              <a:p>
                <a:r>
                  <a:rPr lang="en-US" altLang="zh-CN" dirty="0"/>
                  <a:t>(b)</a:t>
                </a:r>
                <a:r>
                  <a:rPr lang="zh-CN" altLang="en-US" dirty="0"/>
                  <a:t>单缓冲型工作</a:t>
                </a:r>
                <a:r>
                  <a:rPr lang="en-US" altLang="zh-CN" dirty="0"/>
                  <a:t>:</a:t>
                </a:r>
                <a:r>
                  <a:rPr lang="zh-CN" altLang="en-US" dirty="0"/>
                  <a:t>应用于只有一路模拟输出或有多路输出，但不要求多路同时输出的场合。</a:t>
                </a:r>
              </a:p>
              <a:p>
                <a:r>
                  <a:rPr lang="en-US" altLang="zh-CN" dirty="0"/>
                  <a:t>(c)</a:t>
                </a:r>
                <a:r>
                  <a:rPr lang="zh-CN" altLang="en-US" dirty="0"/>
                  <a:t>双缓冲型工作</a:t>
                </a:r>
                <a:r>
                  <a:rPr lang="en-US" altLang="zh-CN" dirty="0"/>
                  <a:t>:</a:t>
                </a:r>
                <a:r>
                  <a:rPr lang="zh-CN" altLang="en-US" dirty="0"/>
                  <a:t>对多路</a:t>
                </a:r>
                <a:r>
                  <a:rPr lang="en-US" altLang="zh-CN" dirty="0"/>
                  <a:t>D</a:t>
                </a:r>
                <a:r>
                  <a:rPr lang="zh-CN" altLang="en-US" dirty="0"/>
                  <a:t>／</a:t>
                </a:r>
                <a:r>
                  <a:rPr lang="en-US" altLang="zh-CN" dirty="0"/>
                  <a:t>A</a:t>
                </a:r>
                <a:r>
                  <a:rPr lang="zh-CN" altLang="en-US" dirty="0"/>
                  <a:t>转换接口，要求同步进行</a:t>
                </a:r>
                <a:r>
                  <a:rPr lang="en-US" altLang="zh-CN" dirty="0"/>
                  <a:t>D</a:t>
                </a:r>
                <a:r>
                  <a:rPr lang="zh-CN" altLang="en-US" dirty="0"/>
                  <a:t>／</a:t>
                </a:r>
                <a:r>
                  <a:rPr lang="en-US" altLang="zh-CN" dirty="0"/>
                  <a:t>A</a:t>
                </a:r>
                <a:r>
                  <a:rPr lang="zh-CN" altLang="en-US" dirty="0"/>
                  <a:t>转换输出时，必须采取双缓冲同步接口方式。</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3050" y="188640"/>
                <a:ext cx="8928744" cy="6480720"/>
              </a:xfrm>
              <a:blipFill rotWithShape="0">
                <a:blip r:embed="rId2"/>
                <a:stretch>
                  <a:fillRect l="-1024" t="-1035" r="-410" b="-376"/>
                </a:stretch>
              </a:blipFill>
            </p:spPr>
            <p:txBody>
              <a:bodyPr/>
              <a:lstStyle/>
              <a:p>
                <a:r>
                  <a:rPr lang="zh-CN" altLang="en-US">
                    <a:noFill/>
                  </a:rPr>
                  <a:t> </a:t>
                </a:r>
              </a:p>
            </p:txBody>
          </p:sp>
        </mc:Fallback>
      </mc:AlternateContent>
      <p:sp>
        <p:nvSpPr>
          <p:cNvPr id="86018" name="灯片编号占位符 17"/>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3C6EE865-EE8E-42C1-BA99-DC2779F3EF30}" type="slidenum">
              <a:rPr lang="en-US" altLang="ko-KR" sz="1000">
                <a:solidFill>
                  <a:srgbClr val="000000"/>
                </a:solidFill>
                <a:latin typeface="Franklin Gothic Book" pitchFamily="34" charset="0"/>
                <a:ea typeface="黑体" pitchFamily="49" charset="-122"/>
              </a:rPr>
              <a:pPr>
                <a:spcBef>
                  <a:spcPct val="0"/>
                </a:spcBef>
                <a:buClrTx/>
                <a:buFontTx/>
                <a:buNone/>
              </a:pPr>
              <a:t>70</a:t>
            </a:fld>
            <a:endParaRPr lang="en-US" altLang="ko-KR" sz="1000">
              <a:solidFill>
                <a:srgbClr val="000000"/>
              </a:solidFill>
              <a:latin typeface="Franklin Gothic Book" pitchFamily="34" charset="0"/>
              <a:ea typeface="黑体" pitchFamily="49" charset="-122"/>
            </a:endParaRPr>
          </a:p>
        </p:txBody>
      </p:sp>
      <p:sp>
        <p:nvSpPr>
          <p:cNvPr id="86020" name="Text Box 4"/>
          <p:cNvSpPr txBox="1">
            <a:spLocks noChangeArrowheads="1"/>
          </p:cNvSpPr>
          <p:nvPr/>
        </p:nvSpPr>
        <p:spPr bwMode="auto">
          <a:xfrm>
            <a:off x="250825" y="3068638"/>
            <a:ext cx="8893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r>
              <a:rPr lang="en-US" altLang="zh-CN" sz="2800" b="1">
                <a:solidFill>
                  <a:srgbClr val="FFFF00"/>
                </a:solidFill>
                <a:latin typeface="楷体_GB2312" charset="-122"/>
                <a:ea typeface="楷体_GB2312" charset="-122"/>
              </a:rPr>
              <a:t>      </a:t>
            </a:r>
            <a:endParaRPr lang="zh-CN" altLang="en-US" sz="2800" b="1">
              <a:latin typeface="楷体_GB2312" charset="-122"/>
              <a:ea typeface="楷体_GB2312" charset="-122"/>
            </a:endParaRPr>
          </a:p>
        </p:txBody>
      </p:sp>
      <p:pic>
        <p:nvPicPr>
          <p:cNvPr id="98309" name="图片 1"/>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512" y="1052736"/>
            <a:ext cx="8859837"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7A5405ED-D6DE-4895-893C-B4C1B6ED6EE1}" type="slidenum">
              <a:rPr lang="en-US" altLang="zh-CN" smtClean="0"/>
              <a:t>70</a:t>
            </a:fld>
            <a:endParaRPr lang="en-US" altLang="zh-CN"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r>
              <a:rPr lang="en-US" altLang="zh-CN" dirty="0" smtClean="0">
                <a:solidFill>
                  <a:srgbClr val="9900FF"/>
                </a:solidFill>
              </a:rPr>
              <a:t>3. </a:t>
            </a:r>
            <a:r>
              <a:rPr lang="zh-CN" altLang="en-US" dirty="0" smtClean="0">
                <a:solidFill>
                  <a:srgbClr val="9900FF"/>
                </a:solidFill>
              </a:rPr>
              <a:t>单片机</a:t>
            </a:r>
            <a:r>
              <a:rPr lang="zh-CN" altLang="en-US" dirty="0">
                <a:solidFill>
                  <a:srgbClr val="9900FF"/>
                </a:solidFill>
              </a:rPr>
              <a:t>扩展</a:t>
            </a:r>
            <a:r>
              <a:rPr lang="en-US" altLang="zh-CN" dirty="0">
                <a:solidFill>
                  <a:srgbClr val="9900FF"/>
                </a:solidFill>
              </a:rPr>
              <a:t>DAC0832</a:t>
            </a:r>
            <a:r>
              <a:rPr lang="zh-CN" altLang="en-US" dirty="0">
                <a:solidFill>
                  <a:srgbClr val="9900FF"/>
                </a:solidFill>
              </a:rPr>
              <a:t>的程控</a:t>
            </a:r>
            <a:r>
              <a:rPr lang="zh-CN" altLang="en-US" dirty="0" smtClean="0">
                <a:solidFill>
                  <a:srgbClr val="9900FF"/>
                </a:solidFill>
              </a:rPr>
              <a:t>电压源实例</a:t>
            </a:r>
            <a:endParaRPr lang="zh-CN" altLang="en-US" dirty="0">
              <a:solidFill>
                <a:srgbClr val="99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AT89S51</a:t>
                </a:r>
                <a:r>
                  <a:rPr lang="zh-CN" altLang="en-US" dirty="0"/>
                  <a:t>单片机控制</a:t>
                </a:r>
                <a:r>
                  <a:rPr lang="en-US" altLang="zh-CN" dirty="0"/>
                  <a:t>DAC0832</a:t>
                </a:r>
                <a:r>
                  <a:rPr lang="zh-CN" altLang="en-US" dirty="0"/>
                  <a:t>可实现</a:t>
                </a:r>
                <a:r>
                  <a:rPr lang="zh-CN" altLang="en-US" dirty="0" smtClean="0"/>
                  <a:t>数字调压，单片机只要</a:t>
                </a:r>
                <a:r>
                  <a:rPr lang="zh-CN" altLang="en-US" dirty="0"/>
                  <a:t>送给</a:t>
                </a:r>
                <a:r>
                  <a:rPr lang="en-US" altLang="zh-CN" dirty="0" smtClean="0"/>
                  <a:t>DAC0832</a:t>
                </a:r>
                <a:r>
                  <a:rPr lang="zh-CN" altLang="en-US" dirty="0" smtClean="0"/>
                  <a:t>不同</a:t>
                </a:r>
                <a:r>
                  <a:rPr lang="zh-CN" altLang="en-US" dirty="0"/>
                  <a:t>的</a:t>
                </a:r>
                <a:r>
                  <a:rPr lang="zh-CN" altLang="en-US" dirty="0" smtClean="0"/>
                  <a:t>数字量，</a:t>
                </a:r>
                <a:r>
                  <a:rPr lang="zh-CN" altLang="en-US" dirty="0"/>
                  <a:t>即可实现</a:t>
                </a:r>
                <a:r>
                  <a:rPr lang="zh-CN" altLang="en-US" dirty="0" smtClean="0"/>
                  <a:t>不同的</a:t>
                </a:r>
                <a:r>
                  <a:rPr lang="zh-CN" altLang="en-US" dirty="0"/>
                  <a:t>模拟</a:t>
                </a:r>
                <a:r>
                  <a:rPr lang="zh-CN" altLang="en-US" dirty="0" smtClean="0"/>
                  <a:t>电压输出。</a:t>
                </a:r>
                <a:endParaRPr lang="zh-CN" altLang="en-US" dirty="0"/>
              </a:p>
              <a:p>
                <a:r>
                  <a:rPr lang="en-US" altLang="zh-CN" dirty="0" smtClean="0"/>
                  <a:t>DAC0832</a:t>
                </a:r>
                <a:r>
                  <a:rPr lang="zh-CN" altLang="en-US" dirty="0"/>
                  <a:t>的</a:t>
                </a:r>
                <a:r>
                  <a:rPr lang="zh-CN" altLang="en-US" dirty="0" smtClean="0"/>
                  <a:t>输出可采用单缓冲或双缓冲</a:t>
                </a:r>
                <a:r>
                  <a:rPr lang="zh-CN" altLang="en-US" dirty="0"/>
                  <a:t>方式</a:t>
                </a:r>
                <a:r>
                  <a:rPr lang="zh-CN" altLang="en-US" dirty="0" smtClean="0"/>
                  <a:t>。本例采用单缓冲方式连接，由于</a:t>
                </a:r>
                <a14:m>
                  <m:oMath xmlns:m="http://schemas.openxmlformats.org/officeDocument/2006/math">
                    <m:acc>
                      <m:accPr>
                        <m:chr m:val="̅"/>
                        <m:ctrlPr>
                          <a:rPr lang="zh-CN" altLang="en-US" i="1" smtClean="0">
                            <a:solidFill>
                              <a:schemeClr val="accent2"/>
                            </a:solidFill>
                            <a:latin typeface="Cambria Math" panose="02040503050406030204" pitchFamily="18" charset="0"/>
                          </a:rPr>
                        </m:ctrlPr>
                      </m:accPr>
                      <m:e>
                        <m:r>
                          <a:rPr lang="en-US" altLang="zh-CN" b="1" i="1" smtClean="0">
                            <a:solidFill>
                              <a:schemeClr val="accent2"/>
                            </a:solidFill>
                            <a:latin typeface="Cambria Math"/>
                          </a:rPr>
                          <m:t>𝑿𝑭𝑬𝑹</m:t>
                        </m:r>
                      </m:e>
                    </m:acc>
                  </m:oMath>
                </a14:m>
                <a:r>
                  <a:rPr lang="en-US" altLang="zh-CN" dirty="0" smtClean="0">
                    <a:solidFill>
                      <a:schemeClr val="accent2"/>
                    </a:solidFill>
                  </a:rPr>
                  <a:t>=0</a:t>
                </a:r>
                <a:r>
                  <a:rPr lang="zh-CN" altLang="en-US" dirty="0" smtClean="0">
                    <a:solidFill>
                      <a:schemeClr val="accent2"/>
                    </a:solidFill>
                  </a:rPr>
                  <a:t>、</a:t>
                </a:r>
                <a14:m>
                  <m:oMath xmlns:m="http://schemas.openxmlformats.org/officeDocument/2006/math">
                    <m:acc>
                      <m:accPr>
                        <m:chr m:val="̅"/>
                        <m:ctrlPr>
                          <a:rPr lang="zh-CN" altLang="en-US" i="1" smtClean="0">
                            <a:solidFill>
                              <a:schemeClr val="accent2"/>
                            </a:solidFill>
                            <a:latin typeface="Cambria Math" panose="02040503050406030204" pitchFamily="18" charset="0"/>
                          </a:rPr>
                        </m:ctrlPr>
                      </m:accPr>
                      <m:e>
                        <m:r>
                          <a:rPr lang="en-US" altLang="zh-CN" b="1" i="1" smtClean="0">
                            <a:solidFill>
                              <a:schemeClr val="accent2"/>
                            </a:solidFill>
                            <a:latin typeface="Cambria Math"/>
                          </a:rPr>
                          <m:t>𝑾𝑹</m:t>
                        </m:r>
                        <m:r>
                          <a:rPr lang="en-US" altLang="zh-CN" b="1" i="1" smtClean="0">
                            <a:solidFill>
                              <a:schemeClr val="accent2"/>
                            </a:solidFill>
                            <a:latin typeface="Cambria Math"/>
                          </a:rPr>
                          <m:t>𝟐</m:t>
                        </m:r>
                      </m:e>
                    </m:acc>
                  </m:oMath>
                </a14:m>
                <a:r>
                  <a:rPr lang="en-US" altLang="zh-CN" dirty="0" smtClean="0">
                    <a:solidFill>
                      <a:schemeClr val="accent2"/>
                    </a:solidFill>
                  </a:rPr>
                  <a:t> </a:t>
                </a:r>
                <a:r>
                  <a:rPr lang="en-US" altLang="zh-CN" dirty="0">
                    <a:solidFill>
                      <a:schemeClr val="accent2"/>
                    </a:solidFill>
                  </a:rPr>
                  <a:t>=0</a:t>
                </a:r>
                <a:r>
                  <a:rPr lang="zh-CN" altLang="en-US" dirty="0">
                    <a:solidFill>
                      <a:schemeClr val="accent2"/>
                    </a:solidFill>
                  </a:rPr>
                  <a:t>，</a:t>
                </a:r>
                <a:r>
                  <a:rPr lang="zh-CN" altLang="en-US" dirty="0"/>
                  <a:t>所以</a:t>
                </a:r>
                <a:r>
                  <a:rPr lang="zh-CN" altLang="en-US" dirty="0" smtClean="0"/>
                  <a:t>第二级</a:t>
                </a:r>
                <a:r>
                  <a:rPr lang="zh-CN" altLang="en-US" dirty="0"/>
                  <a:t>“</a:t>
                </a:r>
                <a:r>
                  <a:rPr lang="en-US" altLang="zh-CN" dirty="0"/>
                  <a:t>8</a:t>
                </a:r>
                <a:r>
                  <a:rPr lang="zh-CN" altLang="en-US" dirty="0"/>
                  <a:t>位</a:t>
                </a:r>
                <a:r>
                  <a:rPr lang="en-US" altLang="zh-CN" dirty="0"/>
                  <a:t>DAC</a:t>
                </a:r>
                <a:r>
                  <a:rPr lang="zh-CN" altLang="en-US" dirty="0"/>
                  <a:t>寄存器”</a:t>
                </a:r>
                <a:r>
                  <a:rPr lang="zh-CN" altLang="en-US" dirty="0" smtClean="0"/>
                  <a:t>处于直通</a:t>
                </a:r>
                <a:r>
                  <a:rPr lang="zh-CN" altLang="en-US" dirty="0"/>
                  <a:t>方式。第一级“</a:t>
                </a:r>
                <a:r>
                  <a:rPr lang="en-US" altLang="zh-CN" dirty="0" smtClean="0"/>
                  <a:t>8</a:t>
                </a:r>
                <a:r>
                  <a:rPr lang="zh-CN" altLang="en-US" dirty="0" smtClean="0"/>
                  <a:t>位</a:t>
                </a:r>
                <a:r>
                  <a:rPr lang="zh-CN" altLang="en-US" dirty="0"/>
                  <a:t>输入寄存器”为单片机控制的锁存</a:t>
                </a:r>
                <a:r>
                  <a:rPr lang="zh-CN" altLang="en-US" dirty="0" smtClean="0"/>
                  <a:t>方式，</a:t>
                </a:r>
                <a:r>
                  <a:rPr lang="en-US" altLang="zh-CN" dirty="0" smtClean="0"/>
                  <a:t>3</a:t>
                </a:r>
                <a:r>
                  <a:rPr lang="zh-CN" altLang="en-US" dirty="0"/>
                  <a:t>个锁存控制端的</a:t>
                </a:r>
                <a:r>
                  <a:rPr lang="en-US" altLang="zh-CN" dirty="0" smtClean="0"/>
                  <a:t>ILE</a:t>
                </a:r>
                <a:r>
                  <a:rPr lang="zh-CN" altLang="en-US" dirty="0" smtClean="0"/>
                  <a:t>直接</a:t>
                </a:r>
                <a:r>
                  <a:rPr lang="zh-CN" altLang="en-US" dirty="0"/>
                  <a:t>接到有效</a:t>
                </a:r>
                <a:r>
                  <a:rPr lang="zh-CN" altLang="en-US" dirty="0" smtClean="0"/>
                  <a:t>的高电平，另两</a:t>
                </a:r>
                <a:r>
                  <a:rPr lang="zh-CN" altLang="en-US" dirty="0"/>
                  <a:t>个控制</a:t>
                </a:r>
                <a:r>
                  <a:rPr lang="zh-CN" altLang="en-US" dirty="0" smtClean="0"/>
                  <a:t>端</a:t>
                </a:r>
                <a14:m>
                  <m:oMath xmlns:m="http://schemas.openxmlformats.org/officeDocument/2006/math">
                    <m:acc>
                      <m:accPr>
                        <m:chr m:val="̅"/>
                        <m:ctrlPr>
                          <a:rPr lang="zh-CN" altLang="en-US" i="1" smtClean="0">
                            <a:solidFill>
                              <a:schemeClr val="accent2"/>
                            </a:solidFill>
                            <a:latin typeface="Cambria Math" panose="02040503050406030204" pitchFamily="18" charset="0"/>
                          </a:rPr>
                        </m:ctrlPr>
                      </m:accPr>
                      <m:e>
                        <m:r>
                          <a:rPr lang="en-US" altLang="zh-CN" b="1" i="1" smtClean="0">
                            <a:solidFill>
                              <a:schemeClr val="accent2"/>
                            </a:solidFill>
                            <a:latin typeface="Cambria Math"/>
                          </a:rPr>
                          <m:t>𝑪𝑺</m:t>
                        </m:r>
                      </m:e>
                    </m:acc>
                  </m:oMath>
                </a14:m>
                <a:r>
                  <a:rPr lang="zh-CN" altLang="en-US" dirty="0" smtClean="0">
                    <a:solidFill>
                      <a:schemeClr val="accent2"/>
                    </a:solidFill>
                  </a:rPr>
                  <a:t>、</a:t>
                </a:r>
                <a14:m>
                  <m:oMath xmlns:m="http://schemas.openxmlformats.org/officeDocument/2006/math">
                    <m:acc>
                      <m:accPr>
                        <m:chr m:val="̅"/>
                        <m:ctrlPr>
                          <a:rPr lang="zh-CN" altLang="en-US" i="1" dirty="0" smtClean="0">
                            <a:solidFill>
                              <a:schemeClr val="accent2"/>
                            </a:solidFill>
                            <a:latin typeface="Cambria Math" panose="02040503050406030204" pitchFamily="18" charset="0"/>
                          </a:rPr>
                        </m:ctrlPr>
                      </m:accPr>
                      <m:e>
                        <m:r>
                          <a:rPr lang="en-US" altLang="zh-CN" b="1" i="1" dirty="0" smtClean="0">
                            <a:solidFill>
                              <a:schemeClr val="accent2"/>
                            </a:solidFill>
                            <a:latin typeface="Cambria Math"/>
                          </a:rPr>
                          <m:t>𝑾𝑹</m:t>
                        </m:r>
                        <m:r>
                          <a:rPr lang="en-US" altLang="zh-CN" b="1" i="1" dirty="0" smtClean="0">
                            <a:solidFill>
                              <a:schemeClr val="accent2"/>
                            </a:solidFill>
                            <a:latin typeface="Cambria Math"/>
                          </a:rPr>
                          <m:t>𝟏</m:t>
                        </m:r>
                      </m:e>
                    </m:acc>
                  </m:oMath>
                </a14:m>
                <a:r>
                  <a:rPr lang="zh-CN" altLang="en-US" dirty="0" smtClean="0">
                    <a:solidFill>
                      <a:schemeClr val="accent2"/>
                    </a:solidFill>
                  </a:rPr>
                  <a:t>分别</a:t>
                </a:r>
                <a:r>
                  <a:rPr lang="zh-CN" altLang="en-US" dirty="0">
                    <a:solidFill>
                      <a:schemeClr val="accent2"/>
                    </a:solidFill>
                  </a:rPr>
                  <a:t>由</a:t>
                </a:r>
                <a:r>
                  <a:rPr lang="zh-CN" altLang="en-US" dirty="0" smtClean="0">
                    <a:solidFill>
                      <a:schemeClr val="accent2"/>
                    </a:solidFill>
                  </a:rPr>
                  <a:t>单片机</a:t>
                </a:r>
                <a:r>
                  <a:rPr lang="zh-CN" altLang="en-US" dirty="0">
                    <a:solidFill>
                      <a:schemeClr val="accent2"/>
                    </a:solidFill>
                  </a:rPr>
                  <a:t>的</a:t>
                </a:r>
                <a:r>
                  <a:rPr lang="en-US" altLang="zh-CN" dirty="0">
                    <a:solidFill>
                      <a:schemeClr val="accent2"/>
                    </a:solidFill>
                  </a:rPr>
                  <a:t>P2.0</a:t>
                </a:r>
                <a:r>
                  <a:rPr lang="zh-CN" altLang="en-US" dirty="0">
                    <a:solidFill>
                      <a:schemeClr val="accent2"/>
                    </a:solidFill>
                  </a:rPr>
                  <a:t>和</a:t>
                </a:r>
                <a:r>
                  <a:rPr lang="en-US" altLang="zh-CN" dirty="0">
                    <a:solidFill>
                      <a:schemeClr val="accent2"/>
                    </a:solidFill>
                  </a:rPr>
                  <a:t>P2.1</a:t>
                </a:r>
                <a:r>
                  <a:rPr lang="zh-CN" altLang="en-US" dirty="0">
                    <a:solidFill>
                      <a:schemeClr val="accent2"/>
                    </a:solidFill>
                  </a:rPr>
                  <a:t>来控制</a:t>
                </a:r>
                <a:r>
                  <a:rPr lang="zh-CN" altLang="en-US" dirty="0" smtClean="0"/>
                  <a:t>。</a:t>
                </a:r>
                <a:endParaRPr lang="en-US" altLang="zh-CN" dirty="0" smtClean="0"/>
              </a:p>
              <a:p>
                <a:r>
                  <a:rPr lang="en-US" altLang="zh-CN" dirty="0" smtClean="0"/>
                  <a:t>DAC0832</a:t>
                </a:r>
                <a:r>
                  <a:rPr lang="zh-CN" altLang="en-US" dirty="0" smtClean="0"/>
                  <a:t>的</a:t>
                </a:r>
                <a:r>
                  <a:rPr lang="en-US" altLang="zh-CN" dirty="0" smtClean="0"/>
                  <a:t>V</a:t>
                </a:r>
                <a:r>
                  <a:rPr lang="en-US" altLang="zh-CN" baseline="-25000" dirty="0" smtClean="0"/>
                  <a:t>O</a:t>
                </a:r>
                <a:r>
                  <a:rPr lang="zh-CN" altLang="en-US" dirty="0" smtClean="0"/>
                  <a:t>与</a:t>
                </a:r>
                <a:r>
                  <a:rPr lang="zh-CN" altLang="en-US" dirty="0"/>
                  <a:t>输入</a:t>
                </a:r>
                <a:r>
                  <a:rPr lang="zh-CN" altLang="en-US" dirty="0" smtClean="0"/>
                  <a:t>数字量</a:t>
                </a:r>
                <a:r>
                  <a:rPr lang="en-US" altLang="zh-CN" dirty="0" smtClean="0"/>
                  <a:t>B</a:t>
                </a:r>
                <a:r>
                  <a:rPr lang="zh-CN" altLang="en-US" dirty="0" smtClean="0"/>
                  <a:t>（十进制数值）的</a:t>
                </a:r>
                <a:r>
                  <a:rPr lang="zh-CN" altLang="en-US" dirty="0"/>
                  <a:t>关系</a:t>
                </a:r>
                <a:r>
                  <a:rPr lang="zh-CN" altLang="en-US" dirty="0" smtClean="0"/>
                  <a:t>为</a:t>
                </a:r>
                <a:r>
                  <a:rPr lang="en-US" altLang="zh-CN" dirty="0" smtClean="0"/>
                  <a:t>:</a:t>
                </a:r>
              </a:p>
              <a:p>
                <a:r>
                  <a:rPr lang="en-US" altLang="zh-CN" dirty="0" smtClean="0"/>
                  <a:t>V</a:t>
                </a:r>
                <a:r>
                  <a:rPr lang="en-US" altLang="zh-CN" baseline="-25000" dirty="0" smtClean="0"/>
                  <a:t>O </a:t>
                </a:r>
                <a:r>
                  <a:rPr lang="en-US" altLang="zh-CN" dirty="0" smtClean="0"/>
                  <a:t>= -B </a:t>
                </a:r>
                <a14:m>
                  <m:oMath xmlns:m="http://schemas.openxmlformats.org/officeDocument/2006/math">
                    <m:f>
                      <m:fPr>
                        <m:ctrlPr>
                          <a:rPr lang="en-US" altLang="zh-CN" i="1" smtClean="0">
                            <a:latin typeface="Cambria Math" panose="02040503050406030204" pitchFamily="18" charset="0"/>
                          </a:rPr>
                        </m:ctrlPr>
                      </m:fPr>
                      <m:num>
                        <m:r>
                          <a:rPr lang="en-US" altLang="zh-CN" b="1" i="1" smtClean="0">
                            <a:latin typeface="Cambria Math"/>
                          </a:rPr>
                          <m:t>𝑽</m:t>
                        </m:r>
                        <m:r>
                          <a:rPr lang="en-US" altLang="zh-CN" b="1" i="1" baseline="-25000" smtClean="0">
                            <a:latin typeface="Cambria Math"/>
                          </a:rPr>
                          <m:t>𝑹𝑬𝑭</m:t>
                        </m:r>
                      </m:num>
                      <m:den>
                        <m:r>
                          <a:rPr lang="en-US" altLang="zh-CN" b="1" i="1" smtClean="0">
                            <a:latin typeface="Cambria Math"/>
                          </a:rPr>
                          <m:t>𝟐𝟓𝟔</m:t>
                        </m:r>
                      </m:den>
                    </m:f>
                  </m:oMath>
                </a14:m>
                <a:endParaRPr lang="en-US" altLang="zh-CN" dirty="0" smtClean="0"/>
              </a:p>
              <a:p>
                <a:r>
                  <a:rPr lang="en-US" altLang="zh-CN" dirty="0" smtClean="0"/>
                  <a:t>DAC0832</a:t>
                </a:r>
                <a:r>
                  <a:rPr lang="zh-CN" altLang="en-US" dirty="0"/>
                  <a:t>输出的模拟</a:t>
                </a:r>
                <a:r>
                  <a:rPr lang="zh-CN" altLang="en-US" dirty="0" smtClean="0"/>
                  <a:t>电压</a:t>
                </a:r>
                <a:r>
                  <a:rPr lang="en-US" altLang="zh-CN" dirty="0" smtClean="0"/>
                  <a:t>Vo</a:t>
                </a:r>
                <a:r>
                  <a:rPr lang="zh-CN" altLang="en-US" dirty="0"/>
                  <a:t>和输入的</a:t>
                </a:r>
                <a:r>
                  <a:rPr lang="zh-CN" altLang="en-US" dirty="0" smtClean="0"/>
                  <a:t>数字量</a:t>
                </a:r>
                <a:r>
                  <a:rPr lang="en-US" altLang="zh-CN" dirty="0" smtClean="0"/>
                  <a:t>B</a:t>
                </a:r>
                <a:r>
                  <a:rPr lang="zh-CN" altLang="en-US" dirty="0" smtClean="0"/>
                  <a:t>以及</a:t>
                </a:r>
                <a:r>
                  <a:rPr lang="zh-CN" altLang="en-US" dirty="0"/>
                  <a:t>基准电压</a:t>
                </a:r>
                <a:r>
                  <a:rPr lang="en-US" altLang="zh-CN" dirty="0"/>
                  <a:t>V</a:t>
                </a:r>
                <a:r>
                  <a:rPr lang="en-US" altLang="zh-CN" baseline="-25000" dirty="0"/>
                  <a:t>REF</a:t>
                </a:r>
                <a:r>
                  <a:rPr lang="zh-CN" altLang="en-US" dirty="0" smtClean="0"/>
                  <a:t>成正比</a:t>
                </a:r>
                <a:r>
                  <a:rPr lang="zh-CN" altLang="en-US" dirty="0"/>
                  <a:t>，且</a:t>
                </a:r>
                <a:r>
                  <a:rPr lang="en-US" altLang="zh-CN" dirty="0"/>
                  <a:t>B</a:t>
                </a:r>
                <a:r>
                  <a:rPr lang="zh-CN" altLang="en-US" dirty="0" smtClean="0"/>
                  <a:t>为</a:t>
                </a:r>
                <a:r>
                  <a:rPr lang="en-US" altLang="zh-CN" dirty="0" smtClean="0"/>
                  <a:t>0</a:t>
                </a:r>
                <a:r>
                  <a:rPr lang="zh-CN" altLang="en-US" dirty="0" smtClean="0"/>
                  <a:t>时</a:t>
                </a:r>
                <a:r>
                  <a:rPr lang="zh-CN" altLang="en-US" dirty="0"/>
                  <a:t>，</a:t>
                </a:r>
                <a:r>
                  <a:rPr lang="en-US" altLang="zh-CN" dirty="0"/>
                  <a:t>K</a:t>
                </a:r>
                <a:r>
                  <a:rPr lang="zh-CN" altLang="en-US" dirty="0"/>
                  <a:t>也为</a:t>
                </a:r>
                <a:r>
                  <a:rPr lang="en-US" altLang="zh-CN" dirty="0"/>
                  <a:t>0</a:t>
                </a:r>
                <a:r>
                  <a:rPr lang="zh-CN" altLang="en-US" dirty="0"/>
                  <a:t>，</a:t>
                </a:r>
                <a:r>
                  <a:rPr lang="en-US" altLang="zh-CN" dirty="0"/>
                  <a:t>B</a:t>
                </a:r>
                <a:r>
                  <a:rPr lang="zh-CN" altLang="en-US" dirty="0"/>
                  <a:t>为</a:t>
                </a:r>
                <a:r>
                  <a:rPr lang="en-US" altLang="zh-CN" dirty="0"/>
                  <a:t>255</a:t>
                </a:r>
                <a:r>
                  <a:rPr lang="zh-CN" altLang="en-US" dirty="0"/>
                  <a:t>时</a:t>
                </a:r>
                <a:r>
                  <a:rPr lang="zh-CN" altLang="en-US" dirty="0" smtClean="0"/>
                  <a:t>，</a:t>
                </a:r>
                <a:r>
                  <a:rPr lang="en-US" altLang="zh-CN" dirty="0" smtClean="0"/>
                  <a:t>Vo</a:t>
                </a:r>
                <a:r>
                  <a:rPr lang="zh-CN" altLang="en-US" dirty="0"/>
                  <a:t>为最大的绝对值输出，且不会大于</a:t>
                </a:r>
                <a:r>
                  <a:rPr lang="en-US" altLang="zh-CN" dirty="0"/>
                  <a:t>VREF</a:t>
                </a:r>
                <a:r>
                  <a:rPr lang="zh-CN" altLang="en-US" dirty="0"/>
                  <a:t>。</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093" t="-1319" r="-1025" b="-600"/>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pPr>
              <a:defRPr/>
            </a:pPr>
            <a:fld id="{5390E8C7-12C9-4919-B4F0-A9CF23DBBAAA}" type="slidenum">
              <a:rPr lang="en-US" altLang="zh-CN" smtClean="0"/>
              <a:pPr>
                <a:defRPr/>
              </a:pPr>
              <a:t>71</a:t>
            </a:fld>
            <a:endParaRPr lang="en-US" altLang="zh-CN" dirty="0"/>
          </a:p>
        </p:txBody>
      </p:sp>
    </p:spTree>
    <p:extLst>
      <p:ext uri="{BB962C8B-B14F-4D97-AF65-F5344CB8AC3E}">
        <p14:creationId xmlns:p14="http://schemas.microsoft.com/office/powerpoint/2010/main" val="2394630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535" y="116632"/>
            <a:ext cx="9070032" cy="609600"/>
          </a:xfrm>
        </p:spPr>
        <p:txBody>
          <a:bodyPr/>
          <a:lstStyle/>
          <a:p>
            <a:pPr lvl="0" indent="612000">
              <a:spcBef>
                <a:spcPct val="20000"/>
              </a:spcBef>
            </a:pPr>
            <a:r>
              <a:rPr lang="zh-CN" altLang="en-US" sz="2400" dirty="0" smtClean="0">
                <a:solidFill>
                  <a:srgbClr val="000000"/>
                </a:solidFill>
                <a:latin typeface="Times New Roman"/>
                <a:cs typeface="+mn-cs"/>
              </a:rPr>
              <a:t>例</a:t>
            </a:r>
            <a:r>
              <a:rPr lang="en-US" altLang="zh-CN" sz="2400" dirty="0" smtClean="0">
                <a:solidFill>
                  <a:srgbClr val="000000"/>
                </a:solidFill>
                <a:latin typeface="Times New Roman"/>
                <a:cs typeface="+mn-cs"/>
              </a:rPr>
              <a:t>4-7  </a:t>
            </a:r>
            <a:r>
              <a:rPr lang="zh-CN" altLang="en-US" sz="2400" dirty="0">
                <a:solidFill>
                  <a:srgbClr val="000000"/>
                </a:solidFill>
                <a:latin typeface="Times New Roman"/>
                <a:cs typeface="+mn-cs"/>
              </a:rPr>
              <a:t>单片机与</a:t>
            </a:r>
            <a:r>
              <a:rPr lang="en-US" altLang="zh-CN" sz="2400" dirty="0">
                <a:solidFill>
                  <a:srgbClr val="000000"/>
                </a:solidFill>
                <a:latin typeface="Times New Roman"/>
                <a:cs typeface="+mn-cs"/>
              </a:rPr>
              <a:t>DAC0832</a:t>
            </a:r>
            <a:r>
              <a:rPr lang="zh-CN" altLang="en-US" sz="2400" dirty="0">
                <a:solidFill>
                  <a:srgbClr val="000000"/>
                </a:solidFill>
                <a:latin typeface="Times New Roman"/>
                <a:cs typeface="+mn-cs"/>
              </a:rPr>
              <a:t>单缓冲方式接口电路如图</a:t>
            </a:r>
            <a:r>
              <a:rPr lang="en-US" altLang="zh-CN" sz="2400" dirty="0" smtClean="0">
                <a:solidFill>
                  <a:srgbClr val="000000"/>
                </a:solidFill>
                <a:latin typeface="Times New Roman"/>
                <a:cs typeface="+mn-cs"/>
              </a:rPr>
              <a:t>4-26</a:t>
            </a:r>
            <a:r>
              <a:rPr lang="zh-CN" altLang="en-US" sz="2400" dirty="0" smtClean="0">
                <a:solidFill>
                  <a:srgbClr val="000000"/>
                </a:solidFill>
                <a:latin typeface="Times New Roman"/>
                <a:cs typeface="+mn-cs"/>
              </a:rPr>
              <a:t>所示</a:t>
            </a:r>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5390E8C7-12C9-4919-B4F0-A9CF23DBBAAA}" type="slidenum">
              <a:rPr lang="en-US" altLang="zh-CN" smtClean="0"/>
              <a:pPr>
                <a:defRPr/>
              </a:pPr>
              <a:t>72</a:t>
            </a:fld>
            <a:endParaRPr lang="en-US" altLang="zh-CN" dirty="0"/>
          </a:p>
        </p:txBody>
      </p:sp>
      <p:pic>
        <p:nvPicPr>
          <p:cNvPr id="49154"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513" y="764704"/>
            <a:ext cx="8856984"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741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endParaRPr lang="zh-CN" altLang="en-US" dirty="0">
              <a:solidFill>
                <a:srgbClr val="99000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628" y="1124744"/>
                <a:ext cx="8928744" cy="5012488"/>
              </a:xfrm>
            </p:spPr>
            <p:txBody>
              <a:bodyPr/>
              <a:lstStyle/>
              <a:p>
                <a:r>
                  <a:rPr lang="zh-CN" altLang="en-US" dirty="0" smtClean="0"/>
                  <a:t>单片机的</a:t>
                </a:r>
                <a:r>
                  <a:rPr lang="en-US" altLang="zh-CN" dirty="0">
                    <a:solidFill>
                      <a:schemeClr val="accent2"/>
                    </a:solidFill>
                  </a:rPr>
                  <a:t>P2.0</a:t>
                </a:r>
                <a:r>
                  <a:rPr lang="zh-CN" altLang="en-US" dirty="0">
                    <a:solidFill>
                      <a:schemeClr val="accent2"/>
                    </a:solidFill>
                  </a:rPr>
                  <a:t>脚控制</a:t>
                </a:r>
                <a:r>
                  <a:rPr lang="en-US" altLang="zh-CN" dirty="0"/>
                  <a:t>DAC0832</a:t>
                </a:r>
                <a:r>
                  <a:rPr lang="zh-CN" altLang="en-US" dirty="0" smtClean="0"/>
                  <a:t>的</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a:rPr>
                          <m:t>𝑪𝑺</m:t>
                        </m:r>
                      </m:e>
                    </m:acc>
                  </m:oMath>
                </a14:m>
                <a:r>
                  <a:rPr lang="zh-CN" altLang="en-US" dirty="0"/>
                  <a:t>脚，</a:t>
                </a:r>
                <a:r>
                  <a:rPr lang="en-US" altLang="zh-CN" dirty="0" smtClean="0">
                    <a:solidFill>
                      <a:schemeClr val="accent2"/>
                    </a:solidFill>
                  </a:rPr>
                  <a:t>P2.1</a:t>
                </a:r>
                <a:r>
                  <a:rPr lang="zh-CN" altLang="en-US" dirty="0" smtClean="0">
                    <a:solidFill>
                      <a:schemeClr val="accent2"/>
                    </a:solidFill>
                  </a:rPr>
                  <a:t>控制</a:t>
                </a:r>
                <a14:m>
                  <m:oMath xmlns:m="http://schemas.openxmlformats.org/officeDocument/2006/math">
                    <m:acc>
                      <m:accPr>
                        <m:chr m:val="̅"/>
                        <m:ctrlPr>
                          <a:rPr lang="zh-CN" altLang="en-US" i="1" smtClean="0">
                            <a:solidFill>
                              <a:schemeClr val="accent2"/>
                            </a:solidFill>
                            <a:latin typeface="Cambria Math" panose="02040503050406030204" pitchFamily="18" charset="0"/>
                          </a:rPr>
                        </m:ctrlPr>
                      </m:accPr>
                      <m:e>
                        <m:r>
                          <a:rPr lang="en-US" altLang="zh-CN" b="1" i="1" smtClean="0">
                            <a:solidFill>
                              <a:schemeClr val="accent2"/>
                            </a:solidFill>
                            <a:latin typeface="Cambria Math"/>
                          </a:rPr>
                          <m:t>𝑾𝑹</m:t>
                        </m:r>
                        <m:r>
                          <a:rPr lang="en-US" altLang="zh-CN" b="1" i="1" smtClean="0">
                            <a:solidFill>
                              <a:schemeClr val="accent2"/>
                            </a:solidFill>
                            <a:latin typeface="Cambria Math"/>
                          </a:rPr>
                          <m:t>𝟏</m:t>
                        </m:r>
                      </m:e>
                    </m:acc>
                  </m:oMath>
                </a14:m>
                <a:r>
                  <a:rPr lang="en-US" altLang="zh-CN" dirty="0" smtClean="0">
                    <a:solidFill>
                      <a:schemeClr val="accent2"/>
                    </a:solidFill>
                  </a:rPr>
                  <a:t> </a:t>
                </a:r>
                <a:r>
                  <a:rPr lang="zh-CN" altLang="en-US" dirty="0" smtClean="0"/>
                  <a:t>端</a:t>
                </a:r>
                <a:r>
                  <a:rPr lang="zh-CN" altLang="en-US" dirty="0"/>
                  <a:t>。当</a:t>
                </a:r>
                <a:r>
                  <a:rPr lang="en-US" altLang="zh-CN" dirty="0"/>
                  <a:t>P2.0</a:t>
                </a:r>
                <a:r>
                  <a:rPr lang="zh-CN" altLang="en-US" dirty="0"/>
                  <a:t>脚为低电平时，</a:t>
                </a:r>
                <a:r>
                  <a:rPr lang="zh-CN" altLang="en-US" dirty="0" smtClean="0">
                    <a:solidFill>
                      <a:schemeClr val="accent2"/>
                    </a:solidFill>
                  </a:rPr>
                  <a:t>如果</a:t>
                </a:r>
                <a14:m>
                  <m:oMath xmlns:m="http://schemas.openxmlformats.org/officeDocument/2006/math">
                    <m:acc>
                      <m:accPr>
                        <m:chr m:val="̅"/>
                        <m:ctrlPr>
                          <a:rPr lang="zh-CN" altLang="en-US" i="1" smtClean="0">
                            <a:solidFill>
                              <a:schemeClr val="accent2"/>
                            </a:solidFill>
                            <a:latin typeface="Cambria Math" panose="02040503050406030204" pitchFamily="18" charset="0"/>
                          </a:rPr>
                        </m:ctrlPr>
                      </m:accPr>
                      <m:e>
                        <m:r>
                          <a:rPr lang="en-US" altLang="zh-CN" b="1" i="1" smtClean="0">
                            <a:solidFill>
                              <a:schemeClr val="accent2"/>
                            </a:solidFill>
                            <a:latin typeface="Cambria Math"/>
                          </a:rPr>
                          <m:t>𝑾𝑹</m:t>
                        </m:r>
                      </m:e>
                    </m:acc>
                  </m:oMath>
                </a14:m>
                <a:r>
                  <a:rPr lang="zh-CN" altLang="en-US" dirty="0">
                    <a:solidFill>
                      <a:schemeClr val="accent2"/>
                    </a:solidFill>
                  </a:rPr>
                  <a:t>同时有效</a:t>
                </a:r>
                <a:r>
                  <a:rPr lang="zh-CN" altLang="en-US" dirty="0"/>
                  <a:t>，单片机就会</a:t>
                </a:r>
                <a:r>
                  <a:rPr lang="zh-CN" altLang="en-US" dirty="0">
                    <a:solidFill>
                      <a:schemeClr val="accent2"/>
                    </a:solidFill>
                  </a:rPr>
                  <a:t>把</a:t>
                </a:r>
                <a:r>
                  <a:rPr lang="zh-CN" altLang="en-US" dirty="0" smtClean="0">
                    <a:solidFill>
                      <a:schemeClr val="accent2"/>
                    </a:solidFill>
                  </a:rPr>
                  <a:t>数字值通过</a:t>
                </a:r>
                <a:r>
                  <a:rPr lang="en-US" altLang="zh-CN" dirty="0">
                    <a:solidFill>
                      <a:schemeClr val="accent2"/>
                    </a:solidFill>
                  </a:rPr>
                  <a:t>P1</a:t>
                </a:r>
                <a:r>
                  <a:rPr lang="zh-CN" altLang="en-US" dirty="0">
                    <a:solidFill>
                      <a:schemeClr val="accent2"/>
                    </a:solidFill>
                  </a:rPr>
                  <a:t>口送入</a:t>
                </a:r>
                <a:r>
                  <a:rPr lang="en-US" altLang="zh-CN" dirty="0">
                    <a:solidFill>
                      <a:schemeClr val="accent2"/>
                    </a:solidFill>
                  </a:rPr>
                  <a:t>DAC0832</a:t>
                </a:r>
                <a:r>
                  <a:rPr lang="zh-CN" altLang="en-US" dirty="0">
                    <a:solidFill>
                      <a:schemeClr val="accent2"/>
                    </a:solidFill>
                  </a:rPr>
                  <a:t>的</a:t>
                </a:r>
                <a:r>
                  <a:rPr lang="en-US" altLang="zh-CN" dirty="0">
                    <a:solidFill>
                      <a:schemeClr val="accent2"/>
                    </a:solidFill>
                  </a:rPr>
                  <a:t>D17</a:t>
                </a:r>
                <a:r>
                  <a:rPr lang="zh-CN" altLang="en-US" dirty="0">
                    <a:solidFill>
                      <a:schemeClr val="accent2"/>
                    </a:solidFill>
                  </a:rPr>
                  <a:t>～</a:t>
                </a:r>
                <a:r>
                  <a:rPr lang="en-US" altLang="zh-CN" dirty="0">
                    <a:solidFill>
                      <a:schemeClr val="accent2"/>
                    </a:solidFill>
                  </a:rPr>
                  <a:t>D10</a:t>
                </a:r>
                <a:r>
                  <a:rPr lang="zh-CN" altLang="en-US" dirty="0">
                    <a:solidFill>
                      <a:schemeClr val="accent2"/>
                    </a:solidFill>
                  </a:rPr>
                  <a:t>端</a:t>
                </a:r>
                <a:r>
                  <a:rPr lang="zh-CN" altLang="en-US" dirty="0"/>
                  <a:t>，并转换输出，用虚拟直流电压表测量经运放</a:t>
                </a:r>
                <a:r>
                  <a:rPr lang="en-US" altLang="zh-CN" dirty="0"/>
                  <a:t>LM358</a:t>
                </a:r>
                <a:r>
                  <a:rPr lang="zh-CN" altLang="en-US" dirty="0"/>
                  <a:t>的</a:t>
                </a:r>
                <a:r>
                  <a:rPr lang="en-US" altLang="zh-CN" dirty="0"/>
                  <a:t>I/V</a:t>
                </a:r>
                <a:r>
                  <a:rPr lang="zh-CN" altLang="en-US" dirty="0"/>
                  <a:t>转换后的电压值，观察输出电压的变化。</a:t>
                </a:r>
              </a:p>
              <a:p>
                <a:r>
                  <a:rPr lang="zh-CN" altLang="en-US" dirty="0" smtClean="0"/>
                  <a:t>程序运行</a:t>
                </a:r>
                <a:r>
                  <a:rPr lang="zh-CN" altLang="en-US" dirty="0"/>
                  <a:t>后可看到</a:t>
                </a:r>
                <a:r>
                  <a:rPr lang="zh-CN" altLang="en-US" dirty="0" smtClean="0"/>
                  <a:t>，直流电压</a:t>
                </a:r>
                <a:r>
                  <a:rPr lang="zh-CN" altLang="en-US" dirty="0"/>
                  <a:t>表测量的输出电压</a:t>
                </a:r>
                <a:r>
                  <a:rPr lang="zh-CN" altLang="en-US" dirty="0" smtClean="0"/>
                  <a:t>在</a:t>
                </a:r>
                <a:r>
                  <a:rPr lang="en-US" altLang="zh-CN" dirty="0" smtClean="0"/>
                  <a:t>-</a:t>
                </a:r>
                <a:r>
                  <a:rPr lang="en-US" altLang="zh-CN" dirty="0"/>
                  <a:t>2.5~0V</a:t>
                </a:r>
                <a:r>
                  <a:rPr lang="zh-CN" altLang="en-US" dirty="0"/>
                  <a:t>（参考电压为</a:t>
                </a:r>
                <a:r>
                  <a:rPr lang="en-US" altLang="zh-CN" dirty="0"/>
                  <a:t>2.5V</a:t>
                </a:r>
                <a:r>
                  <a:rPr lang="zh-CN" altLang="en-US" dirty="0"/>
                  <a:t>）范围内不断线性变化。如果参考电压为</a:t>
                </a:r>
                <a:r>
                  <a:rPr lang="en-US" altLang="zh-CN" dirty="0"/>
                  <a:t>5V</a:t>
                </a:r>
                <a:r>
                  <a:rPr lang="zh-CN" altLang="en-US" dirty="0"/>
                  <a:t>，则输出电压在</a:t>
                </a:r>
                <a:r>
                  <a:rPr lang="en-US" altLang="zh-CN" dirty="0"/>
                  <a:t>-5</a:t>
                </a:r>
                <a:r>
                  <a:rPr lang="zh-CN" altLang="en-US" dirty="0"/>
                  <a:t>～</a:t>
                </a:r>
                <a:r>
                  <a:rPr lang="en-US" altLang="zh-CN" dirty="0"/>
                  <a:t>0V</a:t>
                </a:r>
                <a:r>
                  <a:rPr lang="zh-CN" altLang="en-US" dirty="0"/>
                  <a:t>范围内变化。</a:t>
                </a:r>
              </a:p>
              <a:p>
                <a:r>
                  <a:rPr lang="zh-CN" altLang="en-US" dirty="0"/>
                  <a:t>单片机</a:t>
                </a:r>
                <a:r>
                  <a:rPr lang="zh-CN" altLang="en-US" dirty="0">
                    <a:solidFill>
                      <a:schemeClr val="accent2"/>
                    </a:solidFill>
                  </a:rPr>
                  <a:t>送给</a:t>
                </a:r>
                <a:r>
                  <a:rPr lang="en-US" altLang="zh-CN" dirty="0">
                    <a:solidFill>
                      <a:schemeClr val="accent2"/>
                    </a:solidFill>
                  </a:rPr>
                  <a:t>DAC0832</a:t>
                </a:r>
                <a:r>
                  <a:rPr lang="zh-CN" altLang="en-US" dirty="0">
                    <a:solidFill>
                      <a:schemeClr val="accent2"/>
                    </a:solidFill>
                  </a:rPr>
                  <a:t>不同的数字</a:t>
                </a:r>
                <a:r>
                  <a:rPr lang="zh-CN" altLang="en-US" dirty="0" smtClean="0">
                    <a:solidFill>
                      <a:schemeClr val="accent2"/>
                    </a:solidFill>
                  </a:rPr>
                  <a:t>量就</a:t>
                </a:r>
                <a:r>
                  <a:rPr lang="zh-CN" altLang="en-US" dirty="0">
                    <a:solidFill>
                      <a:schemeClr val="accent2"/>
                    </a:solidFill>
                  </a:rPr>
                  <a:t>可得到不同的输出电平</a:t>
                </a:r>
                <a:r>
                  <a:rPr lang="zh-CN" altLang="en-US" dirty="0"/>
                  <a:t>，从而使单片机控制</a:t>
                </a:r>
                <a:r>
                  <a:rPr lang="en-US" altLang="zh-CN" dirty="0"/>
                  <a:t>DAC0832</a:t>
                </a:r>
                <a:r>
                  <a:rPr lang="zh-CN" altLang="en-US" dirty="0"/>
                  <a:t>成为一个程控电压源。</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628" y="1124744"/>
                <a:ext cx="8928744" cy="5012488"/>
              </a:xfrm>
              <a:blipFill rotWithShape="1">
                <a:blip r:embed="rId2"/>
                <a:stretch>
                  <a:fillRect l="-1093" t="-1338" r="-1025"/>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pPr>
              <a:defRPr/>
            </a:pPr>
            <a:fld id="{5390E8C7-12C9-4919-B4F0-A9CF23DBBAAA}" type="slidenum">
              <a:rPr lang="en-US" altLang="zh-CN" smtClean="0"/>
              <a:pPr>
                <a:defRPr/>
              </a:pPr>
              <a:t>73</a:t>
            </a:fld>
            <a:endParaRPr lang="en-US" altLang="zh-CN" dirty="0"/>
          </a:p>
        </p:txBody>
      </p:sp>
    </p:spTree>
    <p:extLst>
      <p:ext uri="{BB962C8B-B14F-4D97-AF65-F5344CB8AC3E}">
        <p14:creationId xmlns:p14="http://schemas.microsoft.com/office/powerpoint/2010/main" val="5745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r>
              <a:rPr lang="zh-CN" altLang="en-US" dirty="0" smtClean="0">
                <a:solidFill>
                  <a:schemeClr val="tx1"/>
                </a:solidFill>
              </a:rPr>
              <a:t>参考程序</a:t>
            </a:r>
            <a:endParaRPr lang="zh-CN" altLang="en-US" dirty="0">
              <a:solidFill>
                <a:schemeClr val="tx1"/>
              </a:solidFill>
            </a:endParaRPr>
          </a:p>
        </p:txBody>
      </p:sp>
      <p:sp>
        <p:nvSpPr>
          <p:cNvPr id="4" name="页脚占位符 3"/>
          <p:cNvSpPr>
            <a:spLocks noGrp="1"/>
          </p:cNvSpPr>
          <p:nvPr>
            <p:ph type="ftr" sz="quarter" idx="10"/>
          </p:nvPr>
        </p:nvSpPr>
        <p:spPr/>
        <p:txBody>
          <a:bodyPr/>
          <a:lstStyle/>
          <a:p>
            <a:pPr>
              <a:defRPr/>
            </a:pPr>
            <a:fld id="{5390E8C7-12C9-4919-B4F0-A9CF23DBBAAA}" type="slidenum">
              <a:rPr lang="en-US" altLang="zh-CN" smtClean="0"/>
              <a:pPr>
                <a:defRPr/>
              </a:pPr>
              <a:t>74</a:t>
            </a:fld>
            <a:endParaRPr lang="en-US" altLang="zh-CN" dirty="0"/>
          </a:p>
        </p:txBody>
      </p:sp>
      <p:pic>
        <p:nvPicPr>
          <p:cNvPr id="50180" name="Picture 4"/>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0559" y="1196752"/>
            <a:ext cx="6984775"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5498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5390E8C7-12C9-4919-B4F0-A9CF23DBBAAA}" type="slidenum">
              <a:rPr lang="en-US" altLang="zh-CN" smtClean="0"/>
              <a:pPr>
                <a:defRPr/>
              </a:pPr>
              <a:t>75</a:t>
            </a:fld>
            <a:endParaRPr lang="en-US" altLang="zh-CN" dirty="0"/>
          </a:p>
        </p:txBody>
      </p:sp>
      <p:pic>
        <p:nvPicPr>
          <p:cNvPr id="51204" name="Picture 4"/>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27584" y="1124744"/>
            <a:ext cx="7776863" cy="532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78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7673975" cy="609600"/>
          </a:xfrm>
        </p:spPr>
        <p:txBody>
          <a:bodyPr/>
          <a:lstStyle/>
          <a:p>
            <a:endParaRPr lang="zh-CN" altLang="en-US" dirty="0">
              <a:solidFill>
                <a:srgbClr val="990000"/>
              </a:solidFill>
            </a:endParaRPr>
          </a:p>
        </p:txBody>
      </p:sp>
      <p:sp>
        <p:nvSpPr>
          <p:cNvPr id="3" name="内容占位符 2"/>
          <p:cNvSpPr>
            <a:spLocks noGrp="1"/>
          </p:cNvSpPr>
          <p:nvPr>
            <p:ph idx="1"/>
          </p:nvPr>
        </p:nvSpPr>
        <p:spPr>
          <a:xfrm>
            <a:off x="33489" y="1052736"/>
            <a:ext cx="8928744" cy="5084430"/>
          </a:xfrm>
        </p:spPr>
        <p:txBody>
          <a:bodyPr/>
          <a:lstStyle/>
          <a:p>
            <a:pPr>
              <a:lnSpc>
                <a:spcPct val="150000"/>
              </a:lnSpc>
            </a:pPr>
            <a:r>
              <a:rPr lang="zh-CN" altLang="en-US" dirty="0"/>
              <a:t>所谓动态显示就是每一时刻，只有</a:t>
            </a:r>
            <a:r>
              <a:rPr lang="en-US" altLang="zh-CN" dirty="0"/>
              <a:t>l</a:t>
            </a:r>
            <a:r>
              <a:rPr lang="zh-CN" altLang="en-US" dirty="0"/>
              <a:t>位位选线有效，即选中某一位显示，其他各位位选线都无效不显示。每隔一定时间逐位地轮流点亮各数码管（扫描），</a:t>
            </a:r>
            <a:r>
              <a:rPr lang="zh-CN" altLang="en-US" dirty="0">
                <a:solidFill>
                  <a:srgbClr val="0000CC"/>
                </a:solidFill>
              </a:rPr>
              <a:t>由于数码管的余辉</a:t>
            </a:r>
            <a:r>
              <a:rPr lang="zh-CN" altLang="en-US" dirty="0">
                <a:solidFill>
                  <a:srgbClr val="FF0000"/>
                </a:solidFill>
              </a:rPr>
              <a:t>和</a:t>
            </a:r>
            <a:r>
              <a:rPr lang="zh-CN" altLang="en-US" dirty="0">
                <a:solidFill>
                  <a:srgbClr val="0000CC"/>
                </a:solidFill>
              </a:rPr>
              <a:t>人眼的“视觉暂留”作用，</a:t>
            </a:r>
            <a:r>
              <a:rPr lang="zh-CN" altLang="en-US" dirty="0"/>
              <a:t>只要控制好每位数码管点亮显示的时间和间隔</a:t>
            </a:r>
            <a:r>
              <a:rPr lang="en-US" altLang="zh-CN" dirty="0"/>
              <a:t>,</a:t>
            </a:r>
            <a:r>
              <a:rPr lang="zh-CN" altLang="en-US" dirty="0"/>
              <a:t>则可造成</a:t>
            </a:r>
            <a:r>
              <a:rPr lang="zh-CN" altLang="en-US" dirty="0">
                <a:solidFill>
                  <a:srgbClr val="0000CC"/>
                </a:solidFill>
              </a:rPr>
              <a:t>“多位同时亮”的假象</a:t>
            </a:r>
            <a:r>
              <a:rPr lang="zh-CN" altLang="en-US" dirty="0"/>
              <a:t>，达到</a:t>
            </a:r>
            <a:r>
              <a:rPr lang="en-US" altLang="zh-CN" dirty="0"/>
              <a:t>4</a:t>
            </a:r>
            <a:r>
              <a:rPr lang="zh-CN" altLang="en-US" dirty="0"/>
              <a:t>位同时显示的效果</a:t>
            </a:r>
            <a:r>
              <a:rPr lang="zh-CN" altLang="en-US" dirty="0" smtClean="0"/>
              <a:t>。</a:t>
            </a:r>
            <a:endParaRPr lang="en-US" altLang="zh-CN" dirty="0" smtClean="0"/>
          </a:p>
          <a:p>
            <a:pPr>
              <a:lnSpc>
                <a:spcPct val="150000"/>
              </a:lnSpc>
            </a:pPr>
            <a:r>
              <a:rPr lang="zh-CN" altLang="en-US" dirty="0" smtClean="0"/>
              <a:t>例</a:t>
            </a:r>
            <a:r>
              <a:rPr lang="en-US" altLang="zh-CN" dirty="0" smtClean="0"/>
              <a:t>4-2</a:t>
            </a:r>
            <a:r>
              <a:rPr lang="zh-CN" altLang="en-US" dirty="0" smtClean="0"/>
              <a:t>：用</a:t>
            </a:r>
            <a:r>
              <a:rPr lang="zh-CN" altLang="en-US" dirty="0"/>
              <a:t>单片机控制</a:t>
            </a:r>
            <a:r>
              <a:rPr lang="en-US" altLang="zh-CN" dirty="0"/>
              <a:t>8</a:t>
            </a:r>
            <a:r>
              <a:rPr lang="zh-CN" altLang="en-US" dirty="0"/>
              <a:t>只数码管，分别滚动显示单个</a:t>
            </a:r>
            <a:r>
              <a:rPr lang="zh-CN" altLang="en-US" dirty="0" smtClean="0"/>
              <a:t>数字</a:t>
            </a:r>
            <a:r>
              <a:rPr lang="en-US" altLang="zh-CN" dirty="0" smtClean="0"/>
              <a:t>1~8</a:t>
            </a:r>
            <a:r>
              <a:rPr lang="zh-CN" altLang="en-US" dirty="0"/>
              <a:t>。</a:t>
            </a:r>
            <a:r>
              <a:rPr lang="zh-CN" altLang="en-US" dirty="0" smtClean="0"/>
              <a:t>程序运行后</a:t>
            </a:r>
            <a:r>
              <a:rPr lang="zh-CN" altLang="en-US" dirty="0"/>
              <a:t>，</a:t>
            </a:r>
            <a:r>
              <a:rPr lang="zh-CN" altLang="en-US" dirty="0" smtClean="0"/>
              <a:t>单片机</a:t>
            </a:r>
            <a:r>
              <a:rPr lang="zh-CN" altLang="en-US" dirty="0"/>
              <a:t>控制左边第</a:t>
            </a:r>
            <a:r>
              <a:rPr lang="en-US" altLang="zh-CN" dirty="0"/>
              <a:t>1</a:t>
            </a:r>
            <a:r>
              <a:rPr lang="zh-CN" altLang="en-US" dirty="0"/>
              <a:t>个数码</a:t>
            </a:r>
            <a:r>
              <a:rPr lang="zh-CN" altLang="en-US" dirty="0" smtClean="0"/>
              <a:t>管显示</a:t>
            </a:r>
            <a:r>
              <a:rPr lang="en-US" altLang="zh-CN" dirty="0" smtClean="0"/>
              <a:t>1</a:t>
            </a:r>
            <a:r>
              <a:rPr lang="zh-CN" altLang="en-US" dirty="0" smtClean="0"/>
              <a:t>，其他不显示</a:t>
            </a:r>
            <a:r>
              <a:rPr lang="zh-CN" altLang="en-US" dirty="0"/>
              <a:t>，</a:t>
            </a:r>
            <a:r>
              <a:rPr lang="zh-CN" altLang="en-US" dirty="0" smtClean="0">
                <a:solidFill>
                  <a:srgbClr val="0000CC"/>
                </a:solidFill>
              </a:rPr>
              <a:t>延时几毫秒之后</a:t>
            </a:r>
            <a:r>
              <a:rPr lang="zh-CN" altLang="en-US" dirty="0"/>
              <a:t>，控制定边第</a:t>
            </a:r>
            <a:r>
              <a:rPr lang="en-US" altLang="zh-CN" dirty="0"/>
              <a:t>2</a:t>
            </a:r>
            <a:r>
              <a:rPr lang="zh-CN" altLang="en-US" dirty="0"/>
              <a:t>个数码管显示</a:t>
            </a:r>
            <a:r>
              <a:rPr lang="en-US" altLang="zh-CN" dirty="0"/>
              <a:t>2</a:t>
            </a:r>
            <a:r>
              <a:rPr lang="zh-CN" altLang="en-US" dirty="0"/>
              <a:t>，</a:t>
            </a:r>
            <a:r>
              <a:rPr lang="zh-CN" altLang="en-US" dirty="0" smtClean="0"/>
              <a:t>其他</a:t>
            </a:r>
            <a:r>
              <a:rPr lang="zh-CN" altLang="en-US" dirty="0"/>
              <a:t>不显示，</a:t>
            </a:r>
            <a:r>
              <a:rPr lang="en-US" altLang="zh-CN" dirty="0"/>
              <a:t>……</a:t>
            </a:r>
            <a:r>
              <a:rPr lang="zh-CN" altLang="en-US" dirty="0"/>
              <a:t>，直至第</a:t>
            </a:r>
            <a:r>
              <a:rPr lang="en-US" altLang="zh-CN" dirty="0"/>
              <a:t>8</a:t>
            </a:r>
            <a:r>
              <a:rPr lang="zh-CN" altLang="en-US" dirty="0"/>
              <a:t>个数码管显示</a:t>
            </a:r>
            <a:r>
              <a:rPr lang="en-US" altLang="zh-CN" dirty="0" smtClean="0"/>
              <a:t>8</a:t>
            </a:r>
            <a:r>
              <a:rPr lang="zh-CN" altLang="en-US" dirty="0" smtClean="0"/>
              <a:t>，其他不显示</a:t>
            </a:r>
            <a:r>
              <a:rPr lang="zh-CN" altLang="en-US" dirty="0"/>
              <a:t>，反复循环上述过程</a:t>
            </a:r>
            <a:r>
              <a:rPr lang="zh-CN" altLang="en-US" dirty="0" smtClean="0"/>
              <a:t>。</a:t>
            </a:r>
            <a:endParaRPr lang="en-US" altLang="zh-CN" dirty="0" smtClean="0"/>
          </a:p>
        </p:txBody>
      </p:sp>
      <p:sp>
        <p:nvSpPr>
          <p:cNvPr id="4" name="页脚占位符 3"/>
          <p:cNvSpPr>
            <a:spLocks noGrp="1"/>
          </p:cNvSpPr>
          <p:nvPr>
            <p:ph type="ftr" sz="quarter" idx="10"/>
          </p:nvPr>
        </p:nvSpPr>
        <p:spPr/>
        <p:txBody>
          <a:bodyPr/>
          <a:lstStyle/>
          <a:p>
            <a:pPr>
              <a:defRPr/>
            </a:pPr>
            <a:fld id="{FC7D6369-247A-48F9-BAA1-FCB5FF785D5A}" type="slidenum">
              <a:rPr lang="en-US" altLang="zh-CN" smtClean="0"/>
              <a:pPr>
                <a:defRPr/>
              </a:pPr>
              <a:t>8</a:t>
            </a:fld>
            <a:endParaRPr lang="en-US" altLang="zh-CN" dirty="0"/>
          </a:p>
        </p:txBody>
      </p:sp>
    </p:spTree>
    <p:extLst>
      <p:ext uri="{BB962C8B-B14F-4D97-AF65-F5344CB8AC3E}">
        <p14:creationId xmlns:p14="http://schemas.microsoft.com/office/powerpoint/2010/main" val="255802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628" y="188640"/>
            <a:ext cx="8928744" cy="5948592"/>
          </a:xfrm>
        </p:spPr>
        <p:txBody>
          <a:bodyPr/>
          <a:lstStyle/>
          <a:p>
            <a:r>
              <a:rPr lang="zh-CN" altLang="en-US" dirty="0" smtClean="0"/>
              <a:t>图中动态显示电路的</a:t>
            </a:r>
            <a:r>
              <a:rPr lang="en-US" altLang="zh-CN" dirty="0" smtClean="0">
                <a:solidFill>
                  <a:srgbClr val="0000CC"/>
                </a:solidFill>
              </a:rPr>
              <a:t>P0</a:t>
            </a:r>
            <a:r>
              <a:rPr lang="zh-CN" altLang="en-US" dirty="0" smtClean="0">
                <a:solidFill>
                  <a:srgbClr val="0000CC"/>
                </a:solidFill>
              </a:rPr>
              <a:t>口</a:t>
            </a:r>
            <a:r>
              <a:rPr lang="zh-CN" altLang="en-US" dirty="0">
                <a:solidFill>
                  <a:srgbClr val="0000CC"/>
                </a:solidFill>
              </a:rPr>
              <a:t>输出段码，</a:t>
            </a:r>
            <a:r>
              <a:rPr lang="en-US" altLang="zh-CN" dirty="0">
                <a:solidFill>
                  <a:srgbClr val="0000CC"/>
                </a:solidFill>
              </a:rPr>
              <a:t>P2</a:t>
            </a:r>
            <a:r>
              <a:rPr lang="zh-CN" altLang="en-US" dirty="0">
                <a:solidFill>
                  <a:srgbClr val="0000CC"/>
                </a:solidFill>
              </a:rPr>
              <a:t>口输出位扫描位控码，</a:t>
            </a:r>
            <a:r>
              <a:rPr lang="zh-CN" altLang="en-US" dirty="0"/>
              <a:t>通过由</a:t>
            </a:r>
            <a:r>
              <a:rPr lang="en-US" altLang="zh-CN" dirty="0"/>
              <a:t>8</a:t>
            </a:r>
            <a:r>
              <a:rPr lang="zh-CN" altLang="en-US" dirty="0"/>
              <a:t>个</a:t>
            </a:r>
            <a:r>
              <a:rPr lang="en-US" altLang="zh-CN" dirty="0"/>
              <a:t>NPN</a:t>
            </a:r>
            <a:r>
              <a:rPr lang="zh-CN" altLang="en-US" dirty="0"/>
              <a:t>晶体管组成的位驱动电路来对</a:t>
            </a:r>
            <a:r>
              <a:rPr lang="en-US" altLang="zh-CN" dirty="0"/>
              <a:t>8</a:t>
            </a:r>
            <a:r>
              <a:rPr lang="zh-CN" altLang="en-US" dirty="0"/>
              <a:t>个数码管进行</a:t>
            </a:r>
            <a:r>
              <a:rPr lang="zh-CN" altLang="en-US" dirty="0">
                <a:solidFill>
                  <a:srgbClr val="0000CC"/>
                </a:solidFill>
              </a:rPr>
              <a:t>位控扫描</a:t>
            </a:r>
            <a:r>
              <a:rPr lang="zh-CN" altLang="en-US" dirty="0"/>
              <a:t>。本例原理电路与仿真结果见图</a:t>
            </a:r>
            <a:r>
              <a:rPr lang="en-US" altLang="zh-CN" dirty="0" smtClean="0"/>
              <a:t>4-5</a:t>
            </a:r>
            <a:r>
              <a:rPr lang="zh-CN" altLang="en-US" dirty="0" smtClean="0"/>
              <a:t>。</a:t>
            </a:r>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fld id="{FC7D6369-247A-48F9-BAA1-FCB5FF785D5A}" type="slidenum">
              <a:rPr lang="en-US" altLang="zh-CN" smtClean="0"/>
              <a:pPr>
                <a:defRPr/>
              </a:pPr>
              <a:t>9</a:t>
            </a:fld>
            <a:endParaRPr lang="en-US" altLang="zh-CN"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712968"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8029578"/>
      </p:ext>
    </p:extLst>
  </p:cSld>
  <p:clrMapOvr>
    <a:masterClrMapping/>
  </p:clrMapOvr>
</p:sld>
</file>

<file path=ppt/theme/theme1.xml><?xml version="1.0" encoding="utf-8"?>
<a:theme xmlns:a="http://schemas.openxmlformats.org/drawingml/2006/main" name="演示文稿4">
  <a:themeElements>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演示文稿4">
      <a:majorFont>
        <a:latin typeface="黑体"/>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演示文稿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演示文稿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演示文稿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演示文稿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演示文稿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演示文稿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4990</TotalTime>
  <Pages>0</Pages>
  <Words>5414</Words>
  <Characters>0</Characters>
  <Application>Microsoft Office PowerPoint</Application>
  <PresentationFormat>全屏显示(4:3)</PresentationFormat>
  <Lines>0</Lines>
  <Paragraphs>525</Paragraphs>
  <Slides>75</Slides>
  <Notes>11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91" baseType="lpstr">
      <vt:lpstr>仿宋_GB2312</vt:lpstr>
      <vt:lpstr>黑体</vt:lpstr>
      <vt:lpstr>华文楷体</vt:lpstr>
      <vt:lpstr>华文中宋</vt:lpstr>
      <vt:lpstr>楷体_GB2312</vt:lpstr>
      <vt:lpstr>宋体</vt:lpstr>
      <vt:lpstr>Arial</vt:lpstr>
      <vt:lpstr>Arial Black</vt:lpstr>
      <vt:lpstr>Cambria Math</vt:lpstr>
      <vt:lpstr>Franklin Gothic Book</vt:lpstr>
      <vt:lpstr>Helvetica</vt:lpstr>
      <vt:lpstr>Times New Roman</vt:lpstr>
      <vt:lpstr>Wingdings</vt:lpstr>
      <vt:lpstr>Wingdings 2</vt:lpstr>
      <vt:lpstr>演示文稿4</vt:lpstr>
      <vt:lpstr>Equation.3</vt:lpstr>
      <vt:lpstr>第4章 外设接口与应用 </vt:lpstr>
      <vt:lpstr>4.1  显示器接口技术</vt:lpstr>
      <vt:lpstr>1．LED静态显示方式</vt:lpstr>
      <vt:lpstr>表4-1  七段LED的段选码</vt:lpstr>
      <vt:lpstr>PowerPoint 演示文稿</vt:lpstr>
      <vt:lpstr>PowerPoint 演示文稿</vt:lpstr>
      <vt:lpstr>2．LED动态显示方式</vt:lpstr>
      <vt:lpstr>PowerPoint 演示文稿</vt:lpstr>
      <vt:lpstr>PowerPoint 演示文稿</vt:lpstr>
      <vt:lpstr>参考程序如下：</vt:lpstr>
      <vt:lpstr>4.1.2 液晶显示器接口技术</vt:lpstr>
      <vt:lpstr> 1. LCD显示器的分类</vt:lpstr>
      <vt:lpstr>LCD组成结构主要区别如表4-2所示。</vt:lpstr>
      <vt:lpstr>（1）TN型LCD（笔段型）</vt:lpstr>
      <vt:lpstr>（2）STN型LCD（字符点阵型）</vt:lpstr>
      <vt:lpstr>（3）TFT型LCD（点阵图形型）</vt:lpstr>
      <vt:lpstr>TFT型LCD分辨率，如表4-3所示。</vt:lpstr>
      <vt:lpstr>2. 1602型LCD模块应用简介</vt:lpstr>
      <vt:lpstr>（2）显示模块的电路组成</vt:lpstr>
      <vt:lpstr>PowerPoint 演示文稿</vt:lpstr>
      <vt:lpstr>    ④ 状态寄存器格式</vt:lpstr>
      <vt:lpstr>（3）控制指令及初始化</vt:lpstr>
      <vt:lpstr>操作时序如下：</vt:lpstr>
      <vt:lpstr>② LCD复位及初始化设置</vt:lpstr>
      <vt:lpstr> </vt:lpstr>
      <vt:lpstr>   例4-3  显示模块的接口实例 单片机与字符型液晶显示模块CD 1602连接电路如图4-11所示。</vt:lpstr>
      <vt:lpstr>（6）程序编写</vt:lpstr>
      <vt:lpstr>PowerPoint 演示文稿</vt:lpstr>
      <vt:lpstr>PowerPoint 演示文稿</vt:lpstr>
      <vt:lpstr>有关单片机控制字符型LCD 1602显示实例，将在实验课中完成。</vt:lpstr>
      <vt:lpstr>4.2  按键、键盘及其接口</vt:lpstr>
      <vt:lpstr>注意：键抖动问题如图4-13所示，消除键抖动的方法（软件延时10ms左右）。</vt:lpstr>
      <vt:lpstr>1．独立式按键接口结构</vt:lpstr>
      <vt:lpstr>2   行列式键盘</vt:lpstr>
      <vt:lpstr>1）行列式键盘的接口</vt:lpstr>
      <vt:lpstr> 2）键盘访问的工作原理及访问方式</vt:lpstr>
      <vt:lpstr> 图4-15b    矩阵键盘扫描   程序流程图</vt:lpstr>
      <vt:lpstr>键盘扫描以及获取键值参考程序如下：</vt:lpstr>
      <vt:lpstr>PowerPoint 演示文稿</vt:lpstr>
      <vt:lpstr>PowerPoint 演示文稿</vt:lpstr>
      <vt:lpstr>4.3  系统I/O接口的扩展设计 </vt:lpstr>
      <vt:lpstr>PowerPoint 演示文稿</vt:lpstr>
      <vt:lpstr>2. 51单片机系统三总线的构造 </vt:lpstr>
      <vt:lpstr>PowerPoint 演示文稿</vt:lpstr>
      <vt:lpstr>（4） 锁存器74LS373</vt:lpstr>
      <vt:lpstr>4.3.2 利用可编程并行接口芯片扩展简介</vt:lpstr>
      <vt:lpstr>82C55的引脚及内部结构如图4-19所示</vt:lpstr>
      <vt:lpstr>引脚说明</vt:lpstr>
      <vt:lpstr>2. 51单片机与82C55的接口设计</vt:lpstr>
      <vt:lpstr>4.4 模/数转换器原理及应用 </vt:lpstr>
      <vt:lpstr>2. A/D转换器的主要技术指标</vt:lpstr>
      <vt:lpstr>  </vt:lpstr>
      <vt:lpstr>2. 逐次逼近型A/D转换器</vt:lpstr>
      <vt:lpstr>（2）4位逐次逼近型A/D转换器原理</vt:lpstr>
      <vt:lpstr>逐次逼近型A/D转换器转换过程：</vt:lpstr>
      <vt:lpstr>4.4.2  A/D与微处理器的接口应用</vt:lpstr>
      <vt:lpstr>3.并行输出ADC与微处理器接口实例</vt:lpstr>
      <vt:lpstr>（2）ADC0809内部结构，如图4-22所示。</vt:lpstr>
      <vt:lpstr>PowerPoint 演示文稿</vt:lpstr>
      <vt:lpstr>（3）输入模拟电压与输出数字量的关系</vt:lpstr>
      <vt:lpstr>（4）ADC0809的转换工作原理</vt:lpstr>
      <vt:lpstr>（5） 单片机控制ADC0809（或ADC0808）设计实例</vt:lpstr>
      <vt:lpstr>PowerPoint 演示文稿</vt:lpstr>
      <vt:lpstr>采用查询方式读取结果参考程序如下：</vt:lpstr>
      <vt:lpstr>PowerPoint 演示文稿</vt:lpstr>
      <vt:lpstr>4.5  DAC接口电路设计</vt:lpstr>
      <vt:lpstr>2.  八位并行DAC与单片机接口</vt:lpstr>
      <vt:lpstr>PowerPoint 演示文稿</vt:lpstr>
      <vt:lpstr>管脚说明如下：</vt:lpstr>
      <vt:lpstr>PowerPoint 演示文稿</vt:lpstr>
      <vt:lpstr>3. 单片机扩展DAC0832的程控电压源实例</vt:lpstr>
      <vt:lpstr>例4-7  单片机与DAC0832单缓冲方式接口电路如图4-26所示</vt:lpstr>
      <vt:lpstr>PowerPoint 演示文稿</vt:lpstr>
      <vt:lpstr>参考程序</vt:lpstr>
      <vt:lpstr>PowerPoint 演示文稿</vt:lpstr>
    </vt:vector>
  </TitlesOfParts>
  <Company>西安火炬电脑公司</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OurEDA</cp:lastModifiedBy>
  <cp:revision>333</cp:revision>
  <dcterms:created xsi:type="dcterms:W3CDTF">2003-05-28T01:16:14Z</dcterms:created>
  <dcterms:modified xsi:type="dcterms:W3CDTF">2020-06-05T07:50:04Z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